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8" r:id="rId4"/>
    <p:sldId id="259" r:id="rId5"/>
    <p:sldId id="264" r:id="rId6"/>
    <p:sldId id="266" r:id="rId7"/>
    <p:sldId id="267" r:id="rId8"/>
    <p:sldId id="261" r:id="rId9"/>
    <p:sldId id="268" r:id="rId10"/>
    <p:sldId id="269" r:id="rId11"/>
    <p:sldId id="270" r:id="rId12"/>
    <p:sldId id="272" r:id="rId13"/>
    <p:sldId id="273" r:id="rId14"/>
    <p:sldId id="275" r:id="rId15"/>
    <p:sldId id="276" r:id="rId16"/>
    <p:sldId id="277" r:id="rId17"/>
    <p:sldId id="279" r:id="rId18"/>
    <p:sldId id="278" r:id="rId19"/>
    <p:sldId id="280" r:id="rId20"/>
    <p:sldId id="287" r:id="rId21"/>
    <p:sldId id="295" r:id="rId22"/>
    <p:sldId id="296" r:id="rId23"/>
    <p:sldId id="297" r:id="rId24"/>
    <p:sldId id="298" r:id="rId25"/>
    <p:sldId id="262" r:id="rId26"/>
    <p:sldId id="281" r:id="rId27"/>
    <p:sldId id="282" r:id="rId28"/>
    <p:sldId id="283" r:id="rId29"/>
    <p:sldId id="284" r:id="rId30"/>
    <p:sldId id="285" r:id="rId31"/>
    <p:sldId id="288" r:id="rId32"/>
    <p:sldId id="286" r:id="rId33"/>
    <p:sldId id="289" r:id="rId34"/>
    <p:sldId id="290" r:id="rId35"/>
    <p:sldId id="291" r:id="rId36"/>
    <p:sldId id="263"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0964" autoAdjust="0"/>
  </p:normalViewPr>
  <p:slideViewPr>
    <p:cSldViewPr snapToGrid="0">
      <p:cViewPr varScale="1">
        <p:scale>
          <a:sx n="58" d="100"/>
          <a:sy n="58" d="100"/>
        </p:scale>
        <p:origin x="9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0E3AB-240B-406A-9EB9-A2EA204FB3D3}"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10D42-6662-4C7C-A8E2-D000F5558161}" type="slidenum">
              <a:rPr lang="en-US" smtClean="0"/>
              <a:t>‹#›</a:t>
            </a:fld>
            <a:endParaRPr lang="en-US"/>
          </a:p>
        </p:txBody>
      </p:sp>
    </p:spTree>
    <p:extLst>
      <p:ext uri="{BB962C8B-B14F-4D97-AF65-F5344CB8AC3E}">
        <p14:creationId xmlns:p14="http://schemas.microsoft.com/office/powerpoint/2010/main" val="94665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discuss the implementation of RNNs. </a:t>
            </a:r>
          </a:p>
          <a:p>
            <a:endParaRPr lang="en-US" dirty="0"/>
          </a:p>
          <a:p>
            <a:r>
              <a:rPr lang="en-US" dirty="0"/>
              <a:t>We will start by discussing some types of sequential data and sequential modelling tasks</a:t>
            </a:r>
          </a:p>
          <a:p>
            <a:r>
              <a:rPr lang="en-US" dirty="0"/>
              <a:t>We will then introduce the Recurrent Neural networks (RNNs) and how to implement them in </a:t>
            </a:r>
            <a:r>
              <a:rPr lang="en-US" dirty="0" err="1"/>
              <a:t>PyTorch</a:t>
            </a:r>
            <a:endParaRPr lang="en-US" dirty="0"/>
          </a:p>
          <a:p>
            <a:r>
              <a:rPr lang="en-US" dirty="0"/>
              <a:t>I will then address some of the challenges associated with training RNNs on sequential data</a:t>
            </a:r>
          </a:p>
          <a:p>
            <a:r>
              <a:rPr lang="en-US" dirty="0"/>
              <a:t>Next, I will go over an example RNN implementation generating sine waves</a:t>
            </a:r>
          </a:p>
          <a:p>
            <a:r>
              <a:rPr lang="en-US" dirty="0"/>
              <a:t>Finally, we will go over the assignment for this week</a:t>
            </a:r>
          </a:p>
        </p:txBody>
      </p:sp>
      <p:sp>
        <p:nvSpPr>
          <p:cNvPr id="4" name="Slide Number Placeholder 3"/>
          <p:cNvSpPr>
            <a:spLocks noGrp="1"/>
          </p:cNvSpPr>
          <p:nvPr>
            <p:ph type="sldNum" sz="quarter" idx="5"/>
          </p:nvPr>
        </p:nvSpPr>
        <p:spPr/>
        <p:txBody>
          <a:bodyPr/>
          <a:lstStyle/>
          <a:p>
            <a:fld id="{8B810D42-6662-4C7C-A8E2-D000F5558161}" type="slidenum">
              <a:rPr lang="en-US" smtClean="0"/>
              <a:t>2</a:t>
            </a:fld>
            <a:endParaRPr lang="en-US"/>
          </a:p>
        </p:txBody>
      </p:sp>
    </p:spTree>
    <p:extLst>
      <p:ext uri="{BB962C8B-B14F-4D97-AF65-F5344CB8AC3E}">
        <p14:creationId xmlns:p14="http://schemas.microsoft.com/office/powerpoint/2010/main" val="4216005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RNN in </a:t>
            </a:r>
            <a:r>
              <a:rPr lang="en-US" dirty="0" err="1"/>
              <a:t>PyTorch</a:t>
            </a:r>
            <a:r>
              <a:rPr lang="en-US" dirty="0"/>
              <a:t>, there are many settings which you can control. We will go over each of these over the following slides.</a:t>
            </a:r>
          </a:p>
        </p:txBody>
      </p:sp>
      <p:sp>
        <p:nvSpPr>
          <p:cNvPr id="4" name="Slide Number Placeholder 3"/>
          <p:cNvSpPr>
            <a:spLocks noGrp="1"/>
          </p:cNvSpPr>
          <p:nvPr>
            <p:ph type="sldNum" sz="quarter" idx="5"/>
          </p:nvPr>
        </p:nvSpPr>
        <p:spPr/>
        <p:txBody>
          <a:bodyPr/>
          <a:lstStyle/>
          <a:p>
            <a:fld id="{8B810D42-6662-4C7C-A8E2-D000F5558161}" type="slidenum">
              <a:rPr lang="en-US" smtClean="0"/>
              <a:t>11</a:t>
            </a:fld>
            <a:endParaRPr lang="en-US"/>
          </a:p>
        </p:txBody>
      </p:sp>
    </p:spTree>
    <p:extLst>
      <p:ext uri="{BB962C8B-B14F-4D97-AF65-F5344CB8AC3E}">
        <p14:creationId xmlns:p14="http://schemas.microsoft.com/office/powerpoint/2010/main" val="3714378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size indicates the dimension of the input data at each time step. In other words, if the input at each step of a sequence is a vector, the </a:t>
            </a:r>
            <a:r>
              <a:rPr lang="en-US" dirty="0" err="1"/>
              <a:t>input_size</a:t>
            </a:r>
            <a:r>
              <a:rPr lang="en-US" dirty="0"/>
              <a:t> should be the dimension of that vector</a:t>
            </a:r>
          </a:p>
          <a:p>
            <a:r>
              <a:rPr lang="en-US" dirty="0"/>
              <a:t>The hidden size is the </a:t>
            </a:r>
            <a:r>
              <a:rPr lang="en-US" dirty="0" err="1"/>
              <a:t>dimenionsality</a:t>
            </a:r>
            <a:r>
              <a:rPr lang="en-US" dirty="0"/>
              <a:t> of the hidden state of the RNN cell. This determines the number of neurons used to process input and store memory.</a:t>
            </a:r>
          </a:p>
        </p:txBody>
      </p:sp>
      <p:sp>
        <p:nvSpPr>
          <p:cNvPr id="4" name="Slide Number Placeholder 3"/>
          <p:cNvSpPr>
            <a:spLocks noGrp="1"/>
          </p:cNvSpPr>
          <p:nvPr>
            <p:ph type="sldNum" sz="quarter" idx="5"/>
          </p:nvPr>
        </p:nvSpPr>
        <p:spPr/>
        <p:txBody>
          <a:bodyPr/>
          <a:lstStyle/>
          <a:p>
            <a:fld id="{8B810D42-6662-4C7C-A8E2-D000F5558161}" type="slidenum">
              <a:rPr lang="en-US" smtClean="0"/>
              <a:t>12</a:t>
            </a:fld>
            <a:endParaRPr lang="en-US"/>
          </a:p>
        </p:txBody>
      </p:sp>
    </p:spTree>
    <p:extLst>
      <p:ext uri="{BB962C8B-B14F-4D97-AF65-F5344CB8AC3E}">
        <p14:creationId xmlns:p14="http://schemas.microsoft.com/office/powerpoint/2010/main" val="304165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num_layers</a:t>
            </a:r>
            <a:r>
              <a:rPr lang="en-US" dirty="0"/>
              <a:t> determines the number of stacked RNN layers there are in the RNN. Stacked RNNs treat the output of the previous layer as the input of the next layer at each time step. The default for this setting is 1. We will discuss multi-layer RNNs in greater detail in lab 6.</a:t>
            </a:r>
          </a:p>
          <a:p>
            <a:r>
              <a:rPr lang="en-US" dirty="0"/>
              <a:t>nonlinearity determines the nonlinearity used in the RNN cell. The options are tanh and </a:t>
            </a:r>
            <a:r>
              <a:rPr lang="en-US" dirty="0" err="1"/>
              <a:t>relu</a:t>
            </a:r>
            <a:r>
              <a:rPr lang="en-US" dirty="0"/>
              <a:t>. If you do not specify this setting, the default will be tanh.</a:t>
            </a:r>
          </a:p>
        </p:txBody>
      </p:sp>
      <p:sp>
        <p:nvSpPr>
          <p:cNvPr id="4" name="Slide Number Placeholder 3"/>
          <p:cNvSpPr>
            <a:spLocks noGrp="1"/>
          </p:cNvSpPr>
          <p:nvPr>
            <p:ph type="sldNum" sz="quarter" idx="5"/>
          </p:nvPr>
        </p:nvSpPr>
        <p:spPr/>
        <p:txBody>
          <a:bodyPr/>
          <a:lstStyle/>
          <a:p>
            <a:fld id="{8B810D42-6662-4C7C-A8E2-D000F5558161}" type="slidenum">
              <a:rPr lang="en-US" smtClean="0"/>
              <a:t>13</a:t>
            </a:fld>
            <a:endParaRPr lang="en-US"/>
          </a:p>
        </p:txBody>
      </p:sp>
    </p:spTree>
    <p:extLst>
      <p:ext uri="{BB962C8B-B14F-4D97-AF65-F5344CB8AC3E}">
        <p14:creationId xmlns:p14="http://schemas.microsoft.com/office/powerpoint/2010/main" val="404595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is a Boolean indicating whether a bias term (b in the equation below) is added to the Tensor products of the RNN cell. The default value is True.</a:t>
            </a:r>
          </a:p>
          <a:p>
            <a:r>
              <a:rPr lang="en-US" dirty="0" err="1"/>
              <a:t>batch_first</a:t>
            </a:r>
            <a:r>
              <a:rPr lang="en-US" dirty="0"/>
              <a:t> tells the network whether the input data will have the first dimension be the batches instead of sequence (i.e., time step). If true, the order of the input data dimensions should be (batches, sequence steps, features). If false, the first two dimensions are flipped such that time is varied along the first dimension. The default value is False.</a:t>
            </a:r>
          </a:p>
        </p:txBody>
      </p:sp>
      <p:sp>
        <p:nvSpPr>
          <p:cNvPr id="4" name="Slide Number Placeholder 3"/>
          <p:cNvSpPr>
            <a:spLocks noGrp="1"/>
          </p:cNvSpPr>
          <p:nvPr>
            <p:ph type="sldNum" sz="quarter" idx="5"/>
          </p:nvPr>
        </p:nvSpPr>
        <p:spPr/>
        <p:txBody>
          <a:bodyPr/>
          <a:lstStyle/>
          <a:p>
            <a:fld id="{8B810D42-6662-4C7C-A8E2-D000F5558161}" type="slidenum">
              <a:rPr lang="en-US" smtClean="0"/>
              <a:t>14</a:t>
            </a:fld>
            <a:endParaRPr lang="en-US"/>
          </a:p>
        </p:txBody>
      </p:sp>
    </p:spTree>
    <p:extLst>
      <p:ext uri="{BB962C8B-B14F-4D97-AF65-F5344CB8AC3E}">
        <p14:creationId xmlns:p14="http://schemas.microsoft.com/office/powerpoint/2010/main" val="445996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dropout should be a float between 0 and 1. If the value is non-zero, it will introduce a dropout layer between successive </a:t>
            </a:r>
            <a:r>
              <a:rPr lang="en-US" dirty="0" err="1"/>
              <a:t>rnn</a:t>
            </a:r>
            <a:r>
              <a:rPr lang="en-US" dirty="0"/>
              <a:t> layers with probability p. This does not introduce dropout after the last RNN layer, so for </a:t>
            </a:r>
            <a:r>
              <a:rPr lang="en-US" dirty="0" err="1"/>
              <a:t>numlayers</a:t>
            </a:r>
            <a:r>
              <a:rPr lang="en-US" dirty="0"/>
              <a:t>= 1, this has no effect. The default value is 0.</a:t>
            </a:r>
          </a:p>
          <a:p>
            <a:r>
              <a:rPr lang="en-US" dirty="0"/>
              <a:t>Bidirectional is a Boolean value which indicates whether to process the data in both the forward and backwards directions. The default value is False, meaning the RNN only processes data in the forward (increasing-time) direction.</a:t>
            </a:r>
          </a:p>
        </p:txBody>
      </p:sp>
      <p:sp>
        <p:nvSpPr>
          <p:cNvPr id="4" name="Slide Number Placeholder 3"/>
          <p:cNvSpPr>
            <a:spLocks noGrp="1"/>
          </p:cNvSpPr>
          <p:nvPr>
            <p:ph type="sldNum" sz="quarter" idx="5"/>
          </p:nvPr>
        </p:nvSpPr>
        <p:spPr/>
        <p:txBody>
          <a:bodyPr/>
          <a:lstStyle/>
          <a:p>
            <a:fld id="{8B810D42-6662-4C7C-A8E2-D000F5558161}" type="slidenum">
              <a:rPr lang="en-US" smtClean="0"/>
              <a:t>15</a:t>
            </a:fld>
            <a:endParaRPr lang="en-US"/>
          </a:p>
        </p:txBody>
      </p:sp>
    </p:spTree>
    <p:extLst>
      <p:ext uri="{BB962C8B-B14F-4D97-AF65-F5344CB8AC3E}">
        <p14:creationId xmlns:p14="http://schemas.microsoft.com/office/powerpoint/2010/main" val="19284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an RNN has been initiated, it takes two inputs. The first is ‘input’. This is a Tensor containing the features of the input sequence. In other words, this is your data.</a:t>
            </a:r>
          </a:p>
          <a:p>
            <a:r>
              <a:rPr lang="en-US" dirty="0"/>
              <a:t>The shape of this data should either be (</a:t>
            </a:r>
            <a:r>
              <a:rPr lang="en-US" dirty="0" err="1"/>
              <a:t>seq_length</a:t>
            </a:r>
            <a:r>
              <a:rPr lang="en-US" dirty="0"/>
              <a:t>, batch, input size) if you set </a:t>
            </a:r>
            <a:r>
              <a:rPr lang="en-US" dirty="0" err="1"/>
              <a:t>Batch_first</a:t>
            </a:r>
            <a:r>
              <a:rPr lang="en-US" dirty="0"/>
              <a:t> to False, or (</a:t>
            </a:r>
            <a:r>
              <a:rPr lang="en-US" dirty="0" err="1"/>
              <a:t>batch_First</a:t>
            </a:r>
            <a:r>
              <a:rPr lang="en-US" dirty="0"/>
              <a:t>, </a:t>
            </a:r>
            <a:r>
              <a:rPr lang="en-US" dirty="0" err="1"/>
              <a:t>seq_length</a:t>
            </a:r>
            <a:r>
              <a:rPr lang="en-US" dirty="0"/>
              <a:t>, </a:t>
            </a:r>
            <a:r>
              <a:rPr lang="en-US" dirty="0" err="1"/>
              <a:t>input_size</a:t>
            </a:r>
            <a:r>
              <a:rPr lang="en-US" dirty="0"/>
              <a:t>) if True.</a:t>
            </a:r>
          </a:p>
          <a:p>
            <a:r>
              <a:rPr lang="en-US" dirty="0"/>
              <a:t>If you want to process sequences of different lengths in the same set, you can use built-in Torch data structures called pack sequences. For more details, see the links here or search them on the Torch website.</a:t>
            </a:r>
          </a:p>
        </p:txBody>
      </p:sp>
      <p:sp>
        <p:nvSpPr>
          <p:cNvPr id="4" name="Slide Number Placeholder 3"/>
          <p:cNvSpPr>
            <a:spLocks noGrp="1"/>
          </p:cNvSpPr>
          <p:nvPr>
            <p:ph type="sldNum" sz="quarter" idx="5"/>
          </p:nvPr>
        </p:nvSpPr>
        <p:spPr/>
        <p:txBody>
          <a:bodyPr/>
          <a:lstStyle/>
          <a:p>
            <a:fld id="{8B810D42-6662-4C7C-A8E2-D000F5558161}" type="slidenum">
              <a:rPr lang="en-US" smtClean="0"/>
              <a:t>16</a:t>
            </a:fld>
            <a:endParaRPr lang="en-US"/>
          </a:p>
        </p:txBody>
      </p:sp>
    </p:spTree>
    <p:extLst>
      <p:ext uri="{BB962C8B-B14F-4D97-AF65-F5344CB8AC3E}">
        <p14:creationId xmlns:p14="http://schemas.microsoft.com/office/powerpoint/2010/main" val="3682946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input for an RNN is h_0. This is a Tensor giving the initial value of the hidden state of the RNN cells before processing data.</a:t>
            </a:r>
          </a:p>
          <a:p>
            <a:r>
              <a:rPr lang="en-US" dirty="0"/>
              <a:t>The shape of this tensor will be </a:t>
            </a:r>
            <a:r>
              <a:rPr lang="en-US" dirty="0" err="1"/>
              <a:t>num_layer</a:t>
            </a:r>
            <a:r>
              <a:rPr lang="en-US" dirty="0"/>
              <a:t>*</a:t>
            </a:r>
            <a:r>
              <a:rPr lang="en-US" dirty="0" err="1"/>
              <a:t>num_directions</a:t>
            </a:r>
            <a:r>
              <a:rPr lang="en-US" dirty="0"/>
              <a:t> (where </a:t>
            </a:r>
            <a:r>
              <a:rPr lang="en-US" dirty="0" err="1"/>
              <a:t>num_directions</a:t>
            </a:r>
            <a:r>
              <a:rPr lang="en-US" dirty="0"/>
              <a:t> is 2 if bidirectional and 1 otherwise), </a:t>
            </a:r>
            <a:r>
              <a:rPr lang="en-US" dirty="0" err="1"/>
              <a:t>batch_size</a:t>
            </a:r>
            <a:r>
              <a:rPr lang="en-US" dirty="0"/>
              <a:t>, </a:t>
            </a:r>
            <a:r>
              <a:rPr lang="en-US" dirty="0" err="1"/>
              <a:t>hidden_size</a:t>
            </a:r>
            <a:endParaRPr lang="en-US" dirty="0"/>
          </a:p>
          <a:p>
            <a:r>
              <a:rPr lang="en-US" dirty="0"/>
              <a:t>It is common to set the h_0 equal to all zeros. If you do not provide this argument, it defaults to None, and will set h_0 to a zero-valued tensor of the appropriate size.</a:t>
            </a:r>
          </a:p>
        </p:txBody>
      </p:sp>
      <p:sp>
        <p:nvSpPr>
          <p:cNvPr id="4" name="Slide Number Placeholder 3"/>
          <p:cNvSpPr>
            <a:spLocks noGrp="1"/>
          </p:cNvSpPr>
          <p:nvPr>
            <p:ph type="sldNum" sz="quarter" idx="5"/>
          </p:nvPr>
        </p:nvSpPr>
        <p:spPr/>
        <p:txBody>
          <a:bodyPr/>
          <a:lstStyle/>
          <a:p>
            <a:fld id="{8B810D42-6662-4C7C-A8E2-D000F5558161}" type="slidenum">
              <a:rPr lang="en-US" smtClean="0"/>
              <a:t>17</a:t>
            </a:fld>
            <a:endParaRPr lang="en-US"/>
          </a:p>
        </p:txBody>
      </p:sp>
    </p:spTree>
    <p:extLst>
      <p:ext uri="{BB962C8B-B14F-4D97-AF65-F5344CB8AC3E}">
        <p14:creationId xmlns:p14="http://schemas.microsoft.com/office/powerpoint/2010/main" val="189070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input your data into the RNN, there are two output of the RNN. The first is ‘output’, which is a tensor containing the output features (</a:t>
            </a:r>
            <a:r>
              <a:rPr lang="en-US" dirty="0" err="1"/>
              <a:t>h_t</a:t>
            </a:r>
            <a:r>
              <a:rPr lang="en-US" dirty="0"/>
              <a:t>) from the FINAL layer of the RNN for each t (at each time step).</a:t>
            </a:r>
          </a:p>
          <a:p>
            <a:r>
              <a:rPr lang="en-US" dirty="0"/>
              <a:t>The shape of this tensor will be Sequence Length, </a:t>
            </a:r>
            <a:r>
              <a:rPr lang="en-US" dirty="0" err="1"/>
              <a:t>batch_size</a:t>
            </a:r>
            <a:r>
              <a:rPr lang="en-US" dirty="0"/>
              <a:t>, number of directions times hidden size. </a:t>
            </a:r>
          </a:p>
        </p:txBody>
      </p:sp>
      <p:sp>
        <p:nvSpPr>
          <p:cNvPr id="4" name="Slide Number Placeholder 3"/>
          <p:cNvSpPr>
            <a:spLocks noGrp="1"/>
          </p:cNvSpPr>
          <p:nvPr>
            <p:ph type="sldNum" sz="quarter" idx="5"/>
          </p:nvPr>
        </p:nvSpPr>
        <p:spPr/>
        <p:txBody>
          <a:bodyPr/>
          <a:lstStyle/>
          <a:p>
            <a:fld id="{8B810D42-6662-4C7C-A8E2-D000F5558161}" type="slidenum">
              <a:rPr lang="en-US" smtClean="0"/>
              <a:t>18</a:t>
            </a:fld>
            <a:endParaRPr lang="en-US"/>
          </a:p>
        </p:txBody>
      </p:sp>
    </p:spTree>
    <p:extLst>
      <p:ext uri="{BB962C8B-B14F-4D97-AF65-F5344CB8AC3E}">
        <p14:creationId xmlns:p14="http://schemas.microsoft.com/office/powerpoint/2010/main" val="583934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output will be </a:t>
            </a:r>
            <a:r>
              <a:rPr lang="en-US" dirty="0" err="1"/>
              <a:t>h_n</a:t>
            </a:r>
            <a:r>
              <a:rPr lang="en-US" dirty="0"/>
              <a:t>, which contains ALL the hidden state (i.e., across all layers) after the final time step of the sequence.</a:t>
            </a:r>
          </a:p>
          <a:p>
            <a:r>
              <a:rPr lang="en-US" dirty="0"/>
              <a:t>The shape of this output will be Number of layers times number of directions, batch size, hidden size.</a:t>
            </a:r>
          </a:p>
        </p:txBody>
      </p:sp>
      <p:sp>
        <p:nvSpPr>
          <p:cNvPr id="4" name="Slide Number Placeholder 3"/>
          <p:cNvSpPr>
            <a:spLocks noGrp="1"/>
          </p:cNvSpPr>
          <p:nvPr>
            <p:ph type="sldNum" sz="quarter" idx="5"/>
          </p:nvPr>
        </p:nvSpPr>
        <p:spPr/>
        <p:txBody>
          <a:bodyPr/>
          <a:lstStyle/>
          <a:p>
            <a:fld id="{8B810D42-6662-4C7C-A8E2-D000F5558161}" type="slidenum">
              <a:rPr lang="en-US" smtClean="0"/>
              <a:t>19</a:t>
            </a:fld>
            <a:endParaRPr lang="en-US"/>
          </a:p>
        </p:txBody>
      </p:sp>
    </p:spTree>
    <p:extLst>
      <p:ext uri="{BB962C8B-B14F-4D97-AF65-F5344CB8AC3E}">
        <p14:creationId xmlns:p14="http://schemas.microsoft.com/office/powerpoint/2010/main" val="1132787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for RNNs can take many forms. We often classify problems by the number of inputs and outputs used in a task.</a:t>
            </a:r>
          </a:p>
        </p:txBody>
      </p:sp>
      <p:sp>
        <p:nvSpPr>
          <p:cNvPr id="4" name="Slide Number Placeholder 3"/>
          <p:cNvSpPr>
            <a:spLocks noGrp="1"/>
          </p:cNvSpPr>
          <p:nvPr>
            <p:ph type="sldNum" sz="quarter" idx="5"/>
          </p:nvPr>
        </p:nvSpPr>
        <p:spPr/>
        <p:txBody>
          <a:bodyPr/>
          <a:lstStyle/>
          <a:p>
            <a:fld id="{8B810D42-6662-4C7C-A8E2-D000F5558161}" type="slidenum">
              <a:rPr lang="en-US" smtClean="0"/>
              <a:t>20</a:t>
            </a:fld>
            <a:endParaRPr lang="en-US"/>
          </a:p>
        </p:txBody>
      </p:sp>
    </p:spTree>
    <p:extLst>
      <p:ext uri="{BB962C8B-B14F-4D97-AF65-F5344CB8AC3E}">
        <p14:creationId xmlns:p14="http://schemas.microsoft.com/office/powerpoint/2010/main" val="47611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with discussing sequential data</a:t>
            </a:r>
          </a:p>
        </p:txBody>
      </p:sp>
      <p:sp>
        <p:nvSpPr>
          <p:cNvPr id="4" name="Slide Number Placeholder 3"/>
          <p:cNvSpPr>
            <a:spLocks noGrp="1"/>
          </p:cNvSpPr>
          <p:nvPr>
            <p:ph type="sldNum" sz="quarter" idx="5"/>
          </p:nvPr>
        </p:nvSpPr>
        <p:spPr/>
        <p:txBody>
          <a:bodyPr/>
          <a:lstStyle/>
          <a:p>
            <a:fld id="{8B810D42-6662-4C7C-A8E2-D000F5558161}" type="slidenum">
              <a:rPr lang="en-US" smtClean="0"/>
              <a:t>3</a:t>
            </a:fld>
            <a:endParaRPr lang="en-US"/>
          </a:p>
        </p:txBody>
      </p:sp>
    </p:spTree>
    <p:extLst>
      <p:ext uri="{BB962C8B-B14F-4D97-AF65-F5344CB8AC3E}">
        <p14:creationId xmlns:p14="http://schemas.microsoft.com/office/powerpoint/2010/main" val="256854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One-to-one tasks take a single input step and give a single output. </a:t>
            </a:r>
          </a:p>
        </p:txBody>
      </p:sp>
      <p:sp>
        <p:nvSpPr>
          <p:cNvPr id="4" name="Slide Number Placeholder 3"/>
          <p:cNvSpPr>
            <a:spLocks noGrp="1"/>
          </p:cNvSpPr>
          <p:nvPr>
            <p:ph type="sldNum" sz="quarter" idx="5"/>
          </p:nvPr>
        </p:nvSpPr>
        <p:spPr/>
        <p:txBody>
          <a:bodyPr/>
          <a:lstStyle/>
          <a:p>
            <a:fld id="{8B810D42-6662-4C7C-A8E2-D000F5558161}" type="slidenum">
              <a:rPr lang="en-US" smtClean="0"/>
              <a:t>21</a:t>
            </a:fld>
            <a:endParaRPr lang="en-US"/>
          </a:p>
        </p:txBody>
      </p:sp>
    </p:spTree>
    <p:extLst>
      <p:ext uri="{BB962C8B-B14F-4D97-AF65-F5344CB8AC3E}">
        <p14:creationId xmlns:p14="http://schemas.microsoft.com/office/powerpoint/2010/main" val="323406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one-to-many tasks, we take a single input and generate a sequence from that input seed.</a:t>
            </a:r>
          </a:p>
        </p:txBody>
      </p:sp>
      <p:sp>
        <p:nvSpPr>
          <p:cNvPr id="4" name="Slide Number Placeholder 3"/>
          <p:cNvSpPr>
            <a:spLocks noGrp="1"/>
          </p:cNvSpPr>
          <p:nvPr>
            <p:ph type="sldNum" sz="quarter" idx="5"/>
          </p:nvPr>
        </p:nvSpPr>
        <p:spPr/>
        <p:txBody>
          <a:bodyPr/>
          <a:lstStyle/>
          <a:p>
            <a:fld id="{8B810D42-6662-4C7C-A8E2-D000F5558161}" type="slidenum">
              <a:rPr lang="en-US" smtClean="0"/>
              <a:t>22</a:t>
            </a:fld>
            <a:endParaRPr lang="en-US"/>
          </a:p>
        </p:txBody>
      </p:sp>
    </p:spTree>
    <p:extLst>
      <p:ext uri="{BB962C8B-B14F-4D97-AF65-F5344CB8AC3E}">
        <p14:creationId xmlns:p14="http://schemas.microsoft.com/office/powerpoint/2010/main" val="3196918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Many-to-one tasks take a full sequence and provide a single output at the end.</a:t>
            </a:r>
          </a:p>
        </p:txBody>
      </p:sp>
      <p:sp>
        <p:nvSpPr>
          <p:cNvPr id="4" name="Slide Number Placeholder 3"/>
          <p:cNvSpPr>
            <a:spLocks noGrp="1"/>
          </p:cNvSpPr>
          <p:nvPr>
            <p:ph type="sldNum" sz="quarter" idx="5"/>
          </p:nvPr>
        </p:nvSpPr>
        <p:spPr/>
        <p:txBody>
          <a:bodyPr/>
          <a:lstStyle/>
          <a:p>
            <a:fld id="{8B810D42-6662-4C7C-A8E2-D000F5558161}" type="slidenum">
              <a:rPr lang="en-US" smtClean="0"/>
              <a:t>23</a:t>
            </a:fld>
            <a:endParaRPr lang="en-US"/>
          </a:p>
        </p:txBody>
      </p:sp>
    </p:spTree>
    <p:extLst>
      <p:ext uri="{BB962C8B-B14F-4D97-AF65-F5344CB8AC3E}">
        <p14:creationId xmlns:p14="http://schemas.microsoft.com/office/powerpoint/2010/main" val="3942315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Many-to-many (or seq-to-seq) problems involve taking one sequence and generating another sequence. You can either process the entire sequence before generating the output sequence, or an element of the output sequence can be generated at each time step of the input sequence.</a:t>
            </a:r>
          </a:p>
        </p:txBody>
      </p:sp>
      <p:sp>
        <p:nvSpPr>
          <p:cNvPr id="4" name="Slide Number Placeholder 3"/>
          <p:cNvSpPr>
            <a:spLocks noGrp="1"/>
          </p:cNvSpPr>
          <p:nvPr>
            <p:ph type="sldNum" sz="quarter" idx="5"/>
          </p:nvPr>
        </p:nvSpPr>
        <p:spPr/>
        <p:txBody>
          <a:bodyPr/>
          <a:lstStyle/>
          <a:p>
            <a:fld id="{8B810D42-6662-4C7C-A8E2-D000F5558161}" type="slidenum">
              <a:rPr lang="en-US" smtClean="0"/>
              <a:t>24</a:t>
            </a:fld>
            <a:endParaRPr lang="en-US"/>
          </a:p>
        </p:txBody>
      </p:sp>
    </p:spTree>
    <p:extLst>
      <p:ext uri="{BB962C8B-B14F-4D97-AF65-F5344CB8AC3E}">
        <p14:creationId xmlns:p14="http://schemas.microsoft.com/office/powerpoint/2010/main" val="1046223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briefly discuss some of the challenges of training RNNs</a:t>
            </a:r>
          </a:p>
        </p:txBody>
      </p:sp>
      <p:sp>
        <p:nvSpPr>
          <p:cNvPr id="4" name="Slide Number Placeholder 3"/>
          <p:cNvSpPr>
            <a:spLocks noGrp="1"/>
          </p:cNvSpPr>
          <p:nvPr>
            <p:ph type="sldNum" sz="quarter" idx="5"/>
          </p:nvPr>
        </p:nvSpPr>
        <p:spPr/>
        <p:txBody>
          <a:bodyPr/>
          <a:lstStyle/>
          <a:p>
            <a:fld id="{8B810D42-6662-4C7C-A8E2-D000F5558161}" type="slidenum">
              <a:rPr lang="en-US" smtClean="0"/>
              <a:t>25</a:t>
            </a:fld>
            <a:endParaRPr lang="en-US"/>
          </a:p>
        </p:txBody>
      </p:sp>
    </p:spTree>
    <p:extLst>
      <p:ext uri="{BB962C8B-B14F-4D97-AF65-F5344CB8AC3E}">
        <p14:creationId xmlns:p14="http://schemas.microsoft.com/office/powerpoint/2010/main" val="852166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difficult that arises when training RNNs is the well-known problem of vanishing and exploding gradients.</a:t>
            </a:r>
          </a:p>
          <a:p>
            <a:r>
              <a:rPr lang="en-US" dirty="0"/>
              <a:t>Successfully learning sequential data requires both sensitivity to new input and retention of old information</a:t>
            </a:r>
          </a:p>
          <a:p>
            <a:r>
              <a:rPr lang="en-US" dirty="0"/>
              <a:t>When backpropagating gradients over a large number of time steps, the dominant directions of the gradient are amplified. This can lead to either invariance to new input or forgetting of past information.</a:t>
            </a:r>
          </a:p>
        </p:txBody>
      </p:sp>
      <p:sp>
        <p:nvSpPr>
          <p:cNvPr id="4" name="Slide Number Placeholder 3"/>
          <p:cNvSpPr>
            <a:spLocks noGrp="1"/>
          </p:cNvSpPr>
          <p:nvPr>
            <p:ph type="sldNum" sz="quarter" idx="5"/>
          </p:nvPr>
        </p:nvSpPr>
        <p:spPr/>
        <p:txBody>
          <a:bodyPr/>
          <a:lstStyle/>
          <a:p>
            <a:fld id="{8B810D42-6662-4C7C-A8E2-D000F5558161}" type="slidenum">
              <a:rPr lang="en-US" smtClean="0"/>
              <a:t>26</a:t>
            </a:fld>
            <a:endParaRPr lang="en-US"/>
          </a:p>
        </p:txBody>
      </p:sp>
    </p:spTree>
    <p:extLst>
      <p:ext uri="{BB962C8B-B14F-4D97-AF65-F5344CB8AC3E}">
        <p14:creationId xmlns:p14="http://schemas.microsoft.com/office/powerpoint/2010/main" val="1840203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(or vanilla) RNN that we have discussed today has difficulty learning long-term dependencies because of these issues.</a:t>
            </a:r>
          </a:p>
          <a:p>
            <a:r>
              <a:rPr lang="en-US" dirty="0"/>
              <a:t>Various architectural modifications have been introduced to enhance the memory of the RNN and constrain its gradients. These will be covered in more detail in Lab 6, but I will briefly introduce them today.</a:t>
            </a:r>
          </a:p>
          <a:p>
            <a:r>
              <a:rPr lang="en-US" dirty="0"/>
              <a:t>The first is gating mechanisms, such as the LSTM and GRU, which use specialized gates to learn how long information should be retained.</a:t>
            </a:r>
          </a:p>
          <a:p>
            <a:r>
              <a:rPr lang="en-US" dirty="0"/>
              <a:t>The second approach uses constraints on the weights of the RNNs to ensure information propagates in the desired way. Examples include orthogonal, antisymmetric, and non-normal RNNs.</a:t>
            </a:r>
          </a:p>
        </p:txBody>
      </p:sp>
      <p:sp>
        <p:nvSpPr>
          <p:cNvPr id="4" name="Slide Number Placeholder 3"/>
          <p:cNvSpPr>
            <a:spLocks noGrp="1"/>
          </p:cNvSpPr>
          <p:nvPr>
            <p:ph type="sldNum" sz="quarter" idx="5"/>
          </p:nvPr>
        </p:nvSpPr>
        <p:spPr/>
        <p:txBody>
          <a:bodyPr/>
          <a:lstStyle/>
          <a:p>
            <a:fld id="{8B810D42-6662-4C7C-A8E2-D000F5558161}" type="slidenum">
              <a:rPr lang="en-US" smtClean="0"/>
              <a:t>27</a:t>
            </a:fld>
            <a:endParaRPr lang="en-US"/>
          </a:p>
        </p:txBody>
      </p:sp>
    </p:spTree>
    <p:extLst>
      <p:ext uri="{BB962C8B-B14F-4D97-AF65-F5344CB8AC3E}">
        <p14:creationId xmlns:p14="http://schemas.microsoft.com/office/powerpoint/2010/main" val="2868213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been shown that the initialization of an RNN can have significant effects on its performance, and that these networks are particularly sensitive to initialization.</a:t>
            </a:r>
          </a:p>
          <a:p>
            <a:r>
              <a:rPr lang="en-US" dirty="0"/>
              <a:t>There are many factors which influence the optimal choice of initialization, including the hidden size of the RNN, the non-linearity used, and the statistics of the input data</a:t>
            </a:r>
          </a:p>
        </p:txBody>
      </p:sp>
      <p:sp>
        <p:nvSpPr>
          <p:cNvPr id="4" name="Slide Number Placeholder 3"/>
          <p:cNvSpPr>
            <a:spLocks noGrp="1"/>
          </p:cNvSpPr>
          <p:nvPr>
            <p:ph type="sldNum" sz="quarter" idx="5"/>
          </p:nvPr>
        </p:nvSpPr>
        <p:spPr/>
        <p:txBody>
          <a:bodyPr/>
          <a:lstStyle/>
          <a:p>
            <a:fld id="{8B810D42-6662-4C7C-A8E2-D000F5558161}" type="slidenum">
              <a:rPr lang="en-US" smtClean="0"/>
              <a:t>28</a:t>
            </a:fld>
            <a:endParaRPr lang="en-US"/>
          </a:p>
        </p:txBody>
      </p:sp>
    </p:spTree>
    <p:extLst>
      <p:ext uri="{BB962C8B-B14F-4D97-AF65-F5344CB8AC3E}">
        <p14:creationId xmlns:p14="http://schemas.microsoft.com/office/powerpoint/2010/main" val="179173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Torch, there is a large number of built-in initialization distributions. The fundamental distributions are Uniform and Normal. However, there are variations on these distributions such as Xavier and </a:t>
            </a:r>
            <a:r>
              <a:rPr lang="en-US" dirty="0" err="1"/>
              <a:t>Kaiming</a:t>
            </a:r>
            <a:r>
              <a:rPr lang="en-US" dirty="0"/>
              <a:t> which alter the parameters of these distributions based on the dimensions of the input and output of the RNN.</a:t>
            </a:r>
          </a:p>
          <a:p>
            <a:r>
              <a:rPr lang="en-US" dirty="0"/>
              <a:t>For more details about each of these distributions, I recommend you check out </a:t>
            </a:r>
            <a:r>
              <a:rPr lang="en-US" dirty="0" err="1"/>
              <a:t>torch.nn.init</a:t>
            </a:r>
            <a:endParaRPr lang="en-US" dirty="0"/>
          </a:p>
          <a:p>
            <a:r>
              <a:rPr lang="en-US" dirty="0"/>
              <a:t>Which distribution you choose for your network will depend on the input data and task.</a:t>
            </a:r>
          </a:p>
        </p:txBody>
      </p:sp>
      <p:sp>
        <p:nvSpPr>
          <p:cNvPr id="4" name="Slide Number Placeholder 3"/>
          <p:cNvSpPr>
            <a:spLocks noGrp="1"/>
          </p:cNvSpPr>
          <p:nvPr>
            <p:ph type="sldNum" sz="quarter" idx="5"/>
          </p:nvPr>
        </p:nvSpPr>
        <p:spPr/>
        <p:txBody>
          <a:bodyPr/>
          <a:lstStyle/>
          <a:p>
            <a:fld id="{8B810D42-6662-4C7C-A8E2-D000F5558161}" type="slidenum">
              <a:rPr lang="en-US" smtClean="0"/>
              <a:t>29</a:t>
            </a:fld>
            <a:endParaRPr lang="en-US"/>
          </a:p>
        </p:txBody>
      </p:sp>
    </p:spTree>
    <p:extLst>
      <p:ext uri="{BB962C8B-B14F-4D97-AF65-F5344CB8AC3E}">
        <p14:creationId xmlns:p14="http://schemas.microsoft.com/office/powerpoint/2010/main" val="4199599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briefly go over an example of RNN training. The task will be to propagate a sine wave given a short sample of that sine wave signal.</a:t>
            </a:r>
          </a:p>
        </p:txBody>
      </p:sp>
      <p:sp>
        <p:nvSpPr>
          <p:cNvPr id="4" name="Slide Number Placeholder 3"/>
          <p:cNvSpPr>
            <a:spLocks noGrp="1"/>
          </p:cNvSpPr>
          <p:nvPr>
            <p:ph type="sldNum" sz="quarter" idx="5"/>
          </p:nvPr>
        </p:nvSpPr>
        <p:spPr/>
        <p:txBody>
          <a:bodyPr/>
          <a:lstStyle/>
          <a:p>
            <a:fld id="{8B810D42-6662-4C7C-A8E2-D000F5558161}" type="slidenum">
              <a:rPr lang="en-US" smtClean="0"/>
              <a:t>30</a:t>
            </a:fld>
            <a:endParaRPr lang="en-US"/>
          </a:p>
        </p:txBody>
      </p:sp>
    </p:spTree>
    <p:extLst>
      <p:ext uri="{BB962C8B-B14F-4D97-AF65-F5344CB8AC3E}">
        <p14:creationId xmlns:p14="http://schemas.microsoft.com/office/powerpoint/2010/main" val="4285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data is prevalent in many different forms and tasks. Some examples of sequential data include:</a:t>
            </a:r>
          </a:p>
          <a:p>
            <a:r>
              <a:rPr lang="en-US" dirty="0"/>
              <a:t>Written language. </a:t>
            </a:r>
          </a:p>
          <a:p>
            <a:r>
              <a:rPr lang="en-US" dirty="0"/>
              <a:t>With written language, a sequential model may need to predict character or words from previous input (like an autofill feature)</a:t>
            </a:r>
          </a:p>
          <a:p>
            <a:r>
              <a:rPr lang="en-US" dirty="0"/>
              <a:t>A model can also be trained to translate from one language to another.</a:t>
            </a:r>
          </a:p>
        </p:txBody>
      </p:sp>
      <p:sp>
        <p:nvSpPr>
          <p:cNvPr id="4" name="Slide Number Placeholder 3"/>
          <p:cNvSpPr>
            <a:spLocks noGrp="1"/>
          </p:cNvSpPr>
          <p:nvPr>
            <p:ph type="sldNum" sz="quarter" idx="5"/>
          </p:nvPr>
        </p:nvSpPr>
        <p:spPr/>
        <p:txBody>
          <a:bodyPr/>
          <a:lstStyle/>
          <a:p>
            <a:fld id="{8B810D42-6662-4C7C-A8E2-D000F5558161}" type="slidenum">
              <a:rPr lang="en-US" smtClean="0"/>
              <a:t>4</a:t>
            </a:fld>
            <a:endParaRPr lang="en-US"/>
          </a:p>
        </p:txBody>
      </p:sp>
    </p:spTree>
    <p:extLst>
      <p:ext uri="{BB962C8B-B14F-4D97-AF65-F5344CB8AC3E}">
        <p14:creationId xmlns:p14="http://schemas.microsoft.com/office/powerpoint/2010/main" val="2380254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problem, the input data will come in the form of randomly-generated sine waves (with amplitude 1) and random horizontal shifts.</a:t>
            </a:r>
          </a:p>
          <a:p>
            <a:r>
              <a:rPr lang="en-US" dirty="0"/>
              <a:t>Given an input signal, predict what the next value will be. Then iterate for each following step for a set amount of time.</a:t>
            </a:r>
          </a:p>
        </p:txBody>
      </p:sp>
      <p:sp>
        <p:nvSpPr>
          <p:cNvPr id="4" name="Slide Number Placeholder 3"/>
          <p:cNvSpPr>
            <a:spLocks noGrp="1"/>
          </p:cNvSpPr>
          <p:nvPr>
            <p:ph type="sldNum" sz="quarter" idx="5"/>
          </p:nvPr>
        </p:nvSpPr>
        <p:spPr/>
        <p:txBody>
          <a:bodyPr/>
          <a:lstStyle/>
          <a:p>
            <a:fld id="{8B810D42-6662-4C7C-A8E2-D000F5558161}" type="slidenum">
              <a:rPr lang="en-US" smtClean="0"/>
              <a:t>31</a:t>
            </a:fld>
            <a:endParaRPr lang="en-US"/>
          </a:p>
        </p:txBody>
      </p:sp>
    </p:spTree>
    <p:extLst>
      <p:ext uri="{BB962C8B-B14F-4D97-AF65-F5344CB8AC3E}">
        <p14:creationId xmlns:p14="http://schemas.microsoft.com/office/powerpoint/2010/main" val="697535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defining the RNN model used.</a:t>
            </a:r>
          </a:p>
          <a:p>
            <a:r>
              <a:rPr lang="en-US" dirty="0"/>
              <a:t>We use a single-layer RNN to generate an output h. This output is then fed into a fully connected layer to predict the next value (which is 1D)</a:t>
            </a:r>
          </a:p>
          <a:p>
            <a:r>
              <a:rPr lang="en-US" dirty="0"/>
              <a:t>At each time step, we use Teacher Forcing, which allows long-term predictions to be “corrected” by the true value.</a:t>
            </a:r>
          </a:p>
          <a:p>
            <a:r>
              <a:rPr lang="en-US" dirty="0"/>
              <a:t>We will describe this in more detail on the next slide</a:t>
            </a:r>
          </a:p>
        </p:txBody>
      </p:sp>
      <p:sp>
        <p:nvSpPr>
          <p:cNvPr id="4" name="Slide Number Placeholder 3"/>
          <p:cNvSpPr>
            <a:spLocks noGrp="1"/>
          </p:cNvSpPr>
          <p:nvPr>
            <p:ph type="sldNum" sz="quarter" idx="5"/>
          </p:nvPr>
        </p:nvSpPr>
        <p:spPr/>
        <p:txBody>
          <a:bodyPr/>
          <a:lstStyle/>
          <a:p>
            <a:fld id="{8B810D42-6662-4C7C-A8E2-D000F5558161}" type="slidenum">
              <a:rPr lang="en-US" smtClean="0"/>
              <a:t>32</a:t>
            </a:fld>
            <a:endParaRPr lang="en-US"/>
          </a:p>
        </p:txBody>
      </p:sp>
    </p:spTree>
    <p:extLst>
      <p:ext uri="{BB962C8B-B14F-4D97-AF65-F5344CB8AC3E}">
        <p14:creationId xmlns:p14="http://schemas.microsoft.com/office/powerpoint/2010/main" val="1426351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forcing is a mechanism used to correct predictions made in a long sequence.</a:t>
            </a:r>
          </a:p>
          <a:p>
            <a:r>
              <a:rPr lang="en-US" dirty="0"/>
              <a:t>With some random probability, you either use the output of the network at the previous time step as input, or you use the actual value of the input data as input, which serves as a teacher.</a:t>
            </a:r>
          </a:p>
          <a:p>
            <a:r>
              <a:rPr lang="en-US" dirty="0"/>
              <a:t>This allows the network to randomly correct predictions in case it makes errors which propagate forward. This can help with learning by allowing faster convergence.</a:t>
            </a:r>
          </a:p>
        </p:txBody>
      </p:sp>
      <p:sp>
        <p:nvSpPr>
          <p:cNvPr id="4" name="Slide Number Placeholder 3"/>
          <p:cNvSpPr>
            <a:spLocks noGrp="1"/>
          </p:cNvSpPr>
          <p:nvPr>
            <p:ph type="sldNum" sz="quarter" idx="5"/>
          </p:nvPr>
        </p:nvSpPr>
        <p:spPr/>
        <p:txBody>
          <a:bodyPr/>
          <a:lstStyle/>
          <a:p>
            <a:fld id="{8B810D42-6662-4C7C-A8E2-D000F5558161}" type="slidenum">
              <a:rPr lang="en-US" smtClean="0"/>
              <a:t>33</a:t>
            </a:fld>
            <a:endParaRPr lang="en-US"/>
          </a:p>
        </p:txBody>
      </p:sp>
    </p:spTree>
    <p:extLst>
      <p:ext uri="{BB962C8B-B14F-4D97-AF65-F5344CB8AC3E}">
        <p14:creationId xmlns:p14="http://schemas.microsoft.com/office/powerpoint/2010/main" val="2032057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 this network, we use the Adam optimizer and MSE loss. We generate sine waves with 100 steps and random shifts, and train for 10000 iterations. (Note that this data is not the most efficient way to generate this training set. How could you make it better? Does this allow parallelization across batches?)</a:t>
            </a:r>
          </a:p>
          <a:p>
            <a:r>
              <a:rPr lang="en-US" dirty="0"/>
              <a:t>These sine waves act as both the input and the targets, but they are shifted by 1 relative to each other.</a:t>
            </a:r>
          </a:p>
          <a:p>
            <a:r>
              <a:rPr lang="en-US" dirty="0"/>
              <a:t>Partway through training, we can update how often we use teacher forcing to encourage the network to predict longer sequences on its own.</a:t>
            </a:r>
          </a:p>
        </p:txBody>
      </p:sp>
      <p:sp>
        <p:nvSpPr>
          <p:cNvPr id="4" name="Slide Number Placeholder 3"/>
          <p:cNvSpPr>
            <a:spLocks noGrp="1"/>
          </p:cNvSpPr>
          <p:nvPr>
            <p:ph type="sldNum" sz="quarter" idx="5"/>
          </p:nvPr>
        </p:nvSpPr>
        <p:spPr/>
        <p:txBody>
          <a:bodyPr/>
          <a:lstStyle/>
          <a:p>
            <a:fld id="{8B810D42-6662-4C7C-A8E2-D000F5558161}" type="slidenum">
              <a:rPr lang="en-US" smtClean="0"/>
              <a:t>34</a:t>
            </a:fld>
            <a:endParaRPr lang="en-US"/>
          </a:p>
        </p:txBody>
      </p:sp>
    </p:spTree>
    <p:extLst>
      <p:ext uri="{BB962C8B-B14F-4D97-AF65-F5344CB8AC3E}">
        <p14:creationId xmlns:p14="http://schemas.microsoft.com/office/powerpoint/2010/main" val="1608914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predictions after training. We generate longer sequences for prediction to see how well the network can predict these long values. We allow the network to have teacher forcing for the first 100 steps (seed) before it predicts on its own for the steps after that. As you can see, it is able to capture the general shape of the sine wave, but the period is too short. Learning the correct period of the sine waves requires somewhat long memory.</a:t>
            </a:r>
          </a:p>
        </p:txBody>
      </p:sp>
      <p:sp>
        <p:nvSpPr>
          <p:cNvPr id="4" name="Slide Number Placeholder 3"/>
          <p:cNvSpPr>
            <a:spLocks noGrp="1"/>
          </p:cNvSpPr>
          <p:nvPr>
            <p:ph type="sldNum" sz="quarter" idx="5"/>
          </p:nvPr>
        </p:nvSpPr>
        <p:spPr/>
        <p:txBody>
          <a:bodyPr/>
          <a:lstStyle/>
          <a:p>
            <a:fld id="{8B810D42-6662-4C7C-A8E2-D000F5558161}" type="slidenum">
              <a:rPr lang="en-US" smtClean="0"/>
              <a:t>35</a:t>
            </a:fld>
            <a:endParaRPr lang="en-US"/>
          </a:p>
        </p:txBody>
      </p:sp>
    </p:spTree>
    <p:extLst>
      <p:ext uri="{BB962C8B-B14F-4D97-AF65-F5344CB8AC3E}">
        <p14:creationId xmlns:p14="http://schemas.microsoft.com/office/powerpoint/2010/main" val="1059528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extend this example to similarly generate cosine waves.</a:t>
            </a:r>
          </a:p>
        </p:txBody>
      </p:sp>
      <p:sp>
        <p:nvSpPr>
          <p:cNvPr id="4" name="Slide Number Placeholder 3"/>
          <p:cNvSpPr>
            <a:spLocks noGrp="1"/>
          </p:cNvSpPr>
          <p:nvPr>
            <p:ph type="sldNum" sz="quarter" idx="5"/>
          </p:nvPr>
        </p:nvSpPr>
        <p:spPr/>
        <p:txBody>
          <a:bodyPr/>
          <a:lstStyle/>
          <a:p>
            <a:fld id="{8B810D42-6662-4C7C-A8E2-D000F5558161}" type="slidenum">
              <a:rPr lang="en-US" smtClean="0"/>
              <a:t>36</a:t>
            </a:fld>
            <a:endParaRPr lang="en-US"/>
          </a:p>
        </p:txBody>
      </p:sp>
    </p:spTree>
    <p:extLst>
      <p:ext uri="{BB962C8B-B14F-4D97-AF65-F5344CB8AC3E}">
        <p14:creationId xmlns:p14="http://schemas.microsoft.com/office/powerpoint/2010/main" val="881377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example, you will generate cosines as your data and train your network to propagate these cosines forward in time.</a:t>
            </a:r>
          </a:p>
          <a:p>
            <a:r>
              <a:rPr lang="en-US" dirty="0"/>
              <a:t>Use random shifts like in the example. In addition, you should randomly vary the amplitude of your cosine waves between 0.5 and 1.5.</a:t>
            </a:r>
          </a:p>
          <a:p>
            <a:r>
              <a:rPr lang="en-US" dirty="0"/>
              <a:t>Note that having two properties of your data varying means you will need considerably more training data. Think about how much you should use to properly explore this space.</a:t>
            </a:r>
          </a:p>
          <a:p>
            <a:r>
              <a:rPr lang="en-US" dirty="0"/>
              <a:t>Choose your network hyperparameters to find optimal performance (it is okay for your network not to work perfectly. Explore!)</a:t>
            </a:r>
          </a:p>
        </p:txBody>
      </p:sp>
      <p:sp>
        <p:nvSpPr>
          <p:cNvPr id="4" name="Slide Number Placeholder 3"/>
          <p:cNvSpPr>
            <a:spLocks noGrp="1"/>
          </p:cNvSpPr>
          <p:nvPr>
            <p:ph type="sldNum" sz="quarter" idx="5"/>
          </p:nvPr>
        </p:nvSpPr>
        <p:spPr/>
        <p:txBody>
          <a:bodyPr/>
          <a:lstStyle/>
          <a:p>
            <a:fld id="{8B810D42-6662-4C7C-A8E2-D000F5558161}" type="slidenum">
              <a:rPr lang="en-US" smtClean="0"/>
              <a:t>37</a:t>
            </a:fld>
            <a:endParaRPr lang="en-US"/>
          </a:p>
        </p:txBody>
      </p:sp>
    </p:spTree>
    <p:extLst>
      <p:ext uri="{BB962C8B-B14F-4D97-AF65-F5344CB8AC3E}">
        <p14:creationId xmlns:p14="http://schemas.microsoft.com/office/powerpoint/2010/main" val="400321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your networks, generate a validation/test set of 1000 randomly-generated cosines of length 1000.</a:t>
            </a:r>
          </a:p>
          <a:p>
            <a:r>
              <a:rPr lang="en-US" dirty="0"/>
              <a:t>Measure the MSE loss on this validation set.</a:t>
            </a:r>
          </a:p>
          <a:p>
            <a:r>
              <a:rPr lang="en-US" dirty="0"/>
              <a:t>Plot your best and worst predictions on the validation set and describe what the network was good and bad a capturing in the data</a:t>
            </a:r>
          </a:p>
        </p:txBody>
      </p:sp>
      <p:sp>
        <p:nvSpPr>
          <p:cNvPr id="4" name="Slide Number Placeholder 3"/>
          <p:cNvSpPr>
            <a:spLocks noGrp="1"/>
          </p:cNvSpPr>
          <p:nvPr>
            <p:ph type="sldNum" sz="quarter" idx="5"/>
          </p:nvPr>
        </p:nvSpPr>
        <p:spPr/>
        <p:txBody>
          <a:bodyPr/>
          <a:lstStyle/>
          <a:p>
            <a:fld id="{8B810D42-6662-4C7C-A8E2-D000F5558161}" type="slidenum">
              <a:rPr lang="en-US" smtClean="0"/>
              <a:t>38</a:t>
            </a:fld>
            <a:endParaRPr lang="en-US"/>
          </a:p>
        </p:txBody>
      </p:sp>
    </p:spTree>
    <p:extLst>
      <p:ext uri="{BB962C8B-B14F-4D97-AF65-F5344CB8AC3E}">
        <p14:creationId xmlns:p14="http://schemas.microsoft.com/office/powerpoint/2010/main" val="1514411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generating predictions on your validation set, these should be long sequences. Like in the example, allow the network to warm up for about 100 steps using the actual input data as input. After that, have the network use only its previous output as input (one step at a time)</a:t>
            </a:r>
          </a:p>
          <a:p>
            <a:r>
              <a:rPr lang="en-US" dirty="0"/>
              <a:t>Calculate the MSE loss only where the network predictions and real input overlap (between time steps 100-1000)</a:t>
            </a:r>
          </a:p>
        </p:txBody>
      </p:sp>
      <p:sp>
        <p:nvSpPr>
          <p:cNvPr id="4" name="Slide Number Placeholder 3"/>
          <p:cNvSpPr>
            <a:spLocks noGrp="1"/>
          </p:cNvSpPr>
          <p:nvPr>
            <p:ph type="sldNum" sz="quarter" idx="5"/>
          </p:nvPr>
        </p:nvSpPr>
        <p:spPr/>
        <p:txBody>
          <a:bodyPr/>
          <a:lstStyle/>
          <a:p>
            <a:fld id="{8B810D42-6662-4C7C-A8E2-D000F5558161}" type="slidenum">
              <a:rPr lang="en-US" smtClean="0"/>
              <a:t>39</a:t>
            </a:fld>
            <a:endParaRPr lang="en-US"/>
          </a:p>
        </p:txBody>
      </p:sp>
    </p:spTree>
    <p:extLst>
      <p:ext uri="{BB962C8B-B14F-4D97-AF65-F5344CB8AC3E}">
        <p14:creationId xmlns:p14="http://schemas.microsoft.com/office/powerpoint/2010/main" val="393070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form of sequential data is audio.</a:t>
            </a:r>
          </a:p>
          <a:p>
            <a:r>
              <a:rPr lang="en-US" dirty="0"/>
              <a:t>Audio processing tasks can include speech recognition, such as in smart speakers, or transcribing sheet music from source audio.</a:t>
            </a:r>
          </a:p>
        </p:txBody>
      </p:sp>
      <p:sp>
        <p:nvSpPr>
          <p:cNvPr id="4" name="Slide Number Placeholder 3"/>
          <p:cNvSpPr>
            <a:spLocks noGrp="1"/>
          </p:cNvSpPr>
          <p:nvPr>
            <p:ph type="sldNum" sz="quarter" idx="5"/>
          </p:nvPr>
        </p:nvSpPr>
        <p:spPr/>
        <p:txBody>
          <a:bodyPr/>
          <a:lstStyle/>
          <a:p>
            <a:fld id="{8B810D42-6662-4C7C-A8E2-D000F5558161}" type="slidenum">
              <a:rPr lang="en-US" smtClean="0"/>
              <a:t>5</a:t>
            </a:fld>
            <a:endParaRPr lang="en-US"/>
          </a:p>
        </p:txBody>
      </p:sp>
    </p:spTree>
    <p:extLst>
      <p:ext uri="{BB962C8B-B14F-4D97-AF65-F5344CB8AC3E}">
        <p14:creationId xmlns:p14="http://schemas.microsoft.com/office/powerpoint/2010/main" val="376400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sciences, data collection often contains information about both time and space. </a:t>
            </a:r>
          </a:p>
          <a:p>
            <a:r>
              <a:rPr lang="en-US" dirty="0"/>
              <a:t>Some such applications include body motion capture, weather modelling and forecasting, and neurological modelling.</a:t>
            </a:r>
          </a:p>
        </p:txBody>
      </p:sp>
      <p:sp>
        <p:nvSpPr>
          <p:cNvPr id="4" name="Slide Number Placeholder 3"/>
          <p:cNvSpPr>
            <a:spLocks noGrp="1"/>
          </p:cNvSpPr>
          <p:nvPr>
            <p:ph type="sldNum" sz="quarter" idx="5"/>
          </p:nvPr>
        </p:nvSpPr>
        <p:spPr/>
        <p:txBody>
          <a:bodyPr/>
          <a:lstStyle/>
          <a:p>
            <a:fld id="{8B810D42-6662-4C7C-A8E2-D000F5558161}" type="slidenum">
              <a:rPr lang="en-US" smtClean="0"/>
              <a:t>6</a:t>
            </a:fld>
            <a:endParaRPr lang="en-US"/>
          </a:p>
        </p:txBody>
      </p:sp>
    </p:spTree>
    <p:extLst>
      <p:ext uri="{BB962C8B-B14F-4D97-AF65-F5344CB8AC3E}">
        <p14:creationId xmlns:p14="http://schemas.microsoft.com/office/powerpoint/2010/main" val="297855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data is different from vector data in a variety of ways. These differences pose additional challenges and considerations when working with sequential data.</a:t>
            </a:r>
          </a:p>
          <a:p>
            <a:r>
              <a:rPr lang="en-US" dirty="0"/>
              <a:t>Firstly, the order of data in a sequence matters. Words or characters placed in random order have no meaning. It is therefore important to retain this knowledge of the order when building networks.</a:t>
            </a:r>
          </a:p>
          <a:p>
            <a:r>
              <a:rPr lang="en-US" dirty="0"/>
              <a:t>Sequences can also vary in terms of how many time steps over which data samples are collected. Regardless of the length of the input, trained sequential models should be able to make predictions.</a:t>
            </a:r>
          </a:p>
          <a:p>
            <a:r>
              <a:rPr lang="en-US" dirty="0"/>
              <a:t>The key assumption for sequential data is that there exists temporal dependency between inputs. In other words, the value of the data at previous time steps will determine the value at the current and later time steps. However, the number of time steps that this dependency extends to varies by data and application.</a:t>
            </a:r>
          </a:p>
        </p:txBody>
      </p:sp>
      <p:sp>
        <p:nvSpPr>
          <p:cNvPr id="4" name="Slide Number Placeholder 3"/>
          <p:cNvSpPr>
            <a:spLocks noGrp="1"/>
          </p:cNvSpPr>
          <p:nvPr>
            <p:ph type="sldNum" sz="quarter" idx="5"/>
          </p:nvPr>
        </p:nvSpPr>
        <p:spPr/>
        <p:txBody>
          <a:bodyPr/>
          <a:lstStyle/>
          <a:p>
            <a:fld id="{8B810D42-6662-4C7C-A8E2-D000F5558161}" type="slidenum">
              <a:rPr lang="en-US" smtClean="0"/>
              <a:t>7</a:t>
            </a:fld>
            <a:endParaRPr lang="en-US"/>
          </a:p>
        </p:txBody>
      </p:sp>
    </p:spTree>
    <p:extLst>
      <p:ext uri="{BB962C8B-B14F-4D97-AF65-F5344CB8AC3E}">
        <p14:creationId xmlns:p14="http://schemas.microsoft.com/office/powerpoint/2010/main" val="167378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Recurrent Neural Network (RNN) specializes in processing sequential data. I will show you how to implement an RNN using </a:t>
            </a:r>
            <a:r>
              <a:rPr lang="en-US" dirty="0" err="1"/>
              <a:t>pytorch</a:t>
            </a:r>
            <a:r>
              <a:rPr lang="en-US" dirty="0"/>
              <a:t> and various settings available when setting one up.</a:t>
            </a:r>
          </a:p>
        </p:txBody>
      </p:sp>
      <p:sp>
        <p:nvSpPr>
          <p:cNvPr id="4" name="Slide Number Placeholder 3"/>
          <p:cNvSpPr>
            <a:spLocks noGrp="1"/>
          </p:cNvSpPr>
          <p:nvPr>
            <p:ph type="sldNum" sz="quarter" idx="5"/>
          </p:nvPr>
        </p:nvSpPr>
        <p:spPr/>
        <p:txBody>
          <a:bodyPr/>
          <a:lstStyle/>
          <a:p>
            <a:fld id="{8B810D42-6662-4C7C-A8E2-D000F5558161}" type="slidenum">
              <a:rPr lang="en-US" smtClean="0"/>
              <a:t>8</a:t>
            </a:fld>
            <a:endParaRPr lang="en-US"/>
          </a:p>
        </p:txBody>
      </p:sp>
    </p:spTree>
    <p:extLst>
      <p:ext uri="{BB962C8B-B14F-4D97-AF65-F5344CB8AC3E}">
        <p14:creationId xmlns:p14="http://schemas.microsoft.com/office/powerpoint/2010/main" val="5486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RNN processes sequential input (x) at each time step using the same shared parameters (represented by A in this figure). The memory of the previous input is stored using the hidden state, h. This hidden state is stored within the RNN cell (represented by a green box) and is carried over across time steps. It is also the output of the network.</a:t>
            </a:r>
          </a:p>
        </p:txBody>
      </p:sp>
      <p:sp>
        <p:nvSpPr>
          <p:cNvPr id="4" name="Slide Number Placeholder 3"/>
          <p:cNvSpPr>
            <a:spLocks noGrp="1"/>
          </p:cNvSpPr>
          <p:nvPr>
            <p:ph type="sldNum" sz="quarter" idx="5"/>
          </p:nvPr>
        </p:nvSpPr>
        <p:spPr/>
        <p:txBody>
          <a:bodyPr/>
          <a:lstStyle/>
          <a:p>
            <a:fld id="{8B810D42-6662-4C7C-A8E2-D000F5558161}" type="slidenum">
              <a:rPr lang="en-US" smtClean="0"/>
              <a:t>9</a:t>
            </a:fld>
            <a:endParaRPr lang="en-US"/>
          </a:p>
        </p:txBody>
      </p:sp>
    </p:spTree>
    <p:extLst>
      <p:ext uri="{BB962C8B-B14F-4D97-AF65-F5344CB8AC3E}">
        <p14:creationId xmlns:p14="http://schemas.microsoft.com/office/powerpoint/2010/main" val="199718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equations for an RNN are shown here. The input </a:t>
            </a:r>
            <a:r>
              <a:rPr lang="en-US" dirty="0" err="1"/>
              <a:t>x^t</a:t>
            </a:r>
            <a:r>
              <a:rPr lang="en-US" dirty="0"/>
              <a:t> and the previous step’s hidden state h^(t-1) are each multiplied by separate parameters, U and W, respectively. Additionally, you can have a bias term b which is added to these terms.</a:t>
            </a:r>
          </a:p>
          <a:p>
            <a:r>
              <a:rPr lang="en-US" dirty="0"/>
              <a:t>The output of an RNN cell is the hidden state, which you get by inputting the argument a into the non-linear activation function (tanh in this case).</a:t>
            </a:r>
          </a:p>
        </p:txBody>
      </p:sp>
      <p:sp>
        <p:nvSpPr>
          <p:cNvPr id="4" name="Slide Number Placeholder 3"/>
          <p:cNvSpPr>
            <a:spLocks noGrp="1"/>
          </p:cNvSpPr>
          <p:nvPr>
            <p:ph type="sldNum" sz="quarter" idx="5"/>
          </p:nvPr>
        </p:nvSpPr>
        <p:spPr/>
        <p:txBody>
          <a:bodyPr/>
          <a:lstStyle/>
          <a:p>
            <a:fld id="{8B810D42-6662-4C7C-A8E2-D000F5558161}" type="slidenum">
              <a:rPr lang="en-US" smtClean="0"/>
              <a:t>10</a:t>
            </a:fld>
            <a:endParaRPr lang="en-US"/>
          </a:p>
        </p:txBody>
      </p:sp>
    </p:spTree>
    <p:extLst>
      <p:ext uri="{BB962C8B-B14F-4D97-AF65-F5344CB8AC3E}">
        <p14:creationId xmlns:p14="http://schemas.microsoft.com/office/powerpoint/2010/main" val="2053660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E78644-FBB9-46E3-AE94-35140964D920}"/>
              </a:ext>
            </a:extLst>
          </p:cNvPr>
          <p:cNvSpPr/>
          <p:nvPr/>
        </p:nvSpPr>
        <p:spPr>
          <a:xfrm>
            <a:off x="1365849" y="868362"/>
            <a:ext cx="9460302" cy="2918634"/>
          </a:xfrm>
          <a:prstGeom prst="rect">
            <a:avLst/>
          </a:prstGeom>
          <a:solidFill>
            <a:srgbClr val="EC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7F7600-92A3-437A-BDE8-A9ECA6A07DE9}"/>
              </a:ext>
            </a:extLst>
          </p:cNvPr>
          <p:cNvSpPr/>
          <p:nvPr/>
        </p:nvSpPr>
        <p:spPr>
          <a:xfrm>
            <a:off x="1524000" y="1122363"/>
            <a:ext cx="9144000" cy="2387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8AFF4-0418-492D-8CFA-9A1B9D7972DB}"/>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F77F53A-0306-43E7-BAC7-E7B74EC95479}"/>
              </a:ext>
            </a:extLst>
          </p:cNvPr>
          <p:cNvSpPr>
            <a:spLocks noGrp="1"/>
          </p:cNvSpPr>
          <p:nvPr>
            <p:ph type="subTitle" idx="1"/>
          </p:nvPr>
        </p:nvSpPr>
        <p:spPr>
          <a:xfrm>
            <a:off x="1524000" y="4040996"/>
            <a:ext cx="9144000" cy="121680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2323ABA8-4974-401F-B483-9657B0A36DEF}"/>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DF185507-6A30-4BF6-A977-15B8669DB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AA845-18C8-4F00-A564-4B7F77F0D6E3}"/>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1478822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3A78-5AF2-434F-9198-B6BA7FA20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A29E2-F62F-40DB-AC40-1840F6D13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8BEB2-1CBC-4676-9964-18406F1223A5}"/>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7D0AD9A8-1C26-4EA1-B269-9351E8F70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FD166-A4E0-4393-8C60-1F04CB627B1D}"/>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183876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F9B2F-4E77-4FA9-9A1B-07036B2FC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359CB3-C19D-40F4-97F4-2EC07BC46B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69A86-AA45-4FAE-89B4-01F4436B18C7}"/>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F556E141-147B-4A38-9653-891FF37A1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943C-5049-499B-9AF9-24DF72FD5A70}"/>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256376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E492-2548-4329-90BE-1D5A957E4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6B5AC9-7F8A-4911-900B-05A7DC1AF7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C1A01-8F5B-4E3E-849C-484219FADDDB}"/>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0FEB6B8C-7C0A-48E6-AD1A-1B84BCD1C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B818C-A41E-4132-BB57-5836928FCE07}"/>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23013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06F-5A4E-4046-8C82-0D5A5BAB24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279BD8-ECEB-4571-87E9-AEEC43966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C393D8-0A6F-4AF1-9127-DC930773C469}"/>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104D2C04-A8B1-4C6A-AD90-0EEF304CA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4CA7A-A933-4217-905A-4436DF8DD2C2}"/>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402044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B1D4-47F7-4DD8-A038-1A615E1D94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C1D26-B16A-47E3-990F-9B14AC2060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7E683B-3247-4A3A-AB0F-9C8C4D6AAD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68498-99B0-4290-B250-2514658B36BD}"/>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6" name="Footer Placeholder 5">
            <a:extLst>
              <a:ext uri="{FF2B5EF4-FFF2-40B4-BE49-F238E27FC236}">
                <a16:creationId xmlns:a16="http://schemas.microsoft.com/office/drawing/2014/main" id="{6B4E6AC3-980B-4F65-BA15-35D20393A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0D9B2-27C1-441C-B130-5994FBFCFBFB}"/>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3175850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65EF-D5D0-4935-937B-018954D8B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F54F8-01CD-4193-8E86-7E996D42E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8B9D23-3836-412A-82E0-B78BCF511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9F1DE7-0819-4988-9C48-0477E9705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726822-BC18-47E5-95DB-0BA097CE69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D1EC67-0938-46ED-B194-8F0598AF4C5F}"/>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8" name="Footer Placeholder 7">
            <a:extLst>
              <a:ext uri="{FF2B5EF4-FFF2-40B4-BE49-F238E27FC236}">
                <a16:creationId xmlns:a16="http://schemas.microsoft.com/office/drawing/2014/main" id="{DFB9CECD-70A5-47DD-A8FA-FA3F67C0A2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55AE6E-9C39-40C2-B199-AAC417683B49}"/>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271994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28A2-74AF-4142-8477-2EFED66630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C24B4F-CED8-4FD9-96E2-4F608E619B88}"/>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4" name="Footer Placeholder 3">
            <a:extLst>
              <a:ext uri="{FF2B5EF4-FFF2-40B4-BE49-F238E27FC236}">
                <a16:creationId xmlns:a16="http://schemas.microsoft.com/office/drawing/2014/main" id="{F18EAC47-7C52-4266-82B0-DE1B6F53B5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ED306-5598-41F4-840D-64E95039A46F}"/>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251997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FE628-E73A-45DA-A741-808B13692340}"/>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3" name="Footer Placeholder 2">
            <a:extLst>
              <a:ext uri="{FF2B5EF4-FFF2-40B4-BE49-F238E27FC236}">
                <a16:creationId xmlns:a16="http://schemas.microsoft.com/office/drawing/2014/main" id="{15454E26-6F06-4AF9-9618-359AC4C36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301CD5-781E-4F55-A967-A0C9D1C0FF3F}"/>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27033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6480-62C1-4FC0-9EAA-C84301B7A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433FCB-EADB-4E0F-947C-D94DD828B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EF5069-5A2C-4847-B90A-B5303A130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2D745-5200-4C8E-9057-29A715739D65}"/>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6" name="Footer Placeholder 5">
            <a:extLst>
              <a:ext uri="{FF2B5EF4-FFF2-40B4-BE49-F238E27FC236}">
                <a16:creationId xmlns:a16="http://schemas.microsoft.com/office/drawing/2014/main" id="{B5704A38-9571-49FC-86AE-60C27DADE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596FD-E693-4AE0-9A1A-A839771ED357}"/>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164861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98E9-38B1-4904-8E54-4C442283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8D1B04-EFC0-4E19-AF0E-0B6931715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BAB80B-5048-48D7-87A2-7A3B99909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E3DB5-1492-4341-8036-8AAAA4831953}"/>
              </a:ext>
            </a:extLst>
          </p:cNvPr>
          <p:cNvSpPr>
            <a:spLocks noGrp="1"/>
          </p:cNvSpPr>
          <p:nvPr>
            <p:ph type="dt" sz="half" idx="10"/>
          </p:nvPr>
        </p:nvSpPr>
        <p:spPr/>
        <p:txBody>
          <a:bodyPr/>
          <a:lstStyle/>
          <a:p>
            <a:fld id="{6A2B1054-F877-461D-B47A-B0267900F65E}" type="datetimeFigureOut">
              <a:rPr lang="en-US" smtClean="0"/>
              <a:t>3/22/2021</a:t>
            </a:fld>
            <a:endParaRPr lang="en-US"/>
          </a:p>
        </p:txBody>
      </p:sp>
      <p:sp>
        <p:nvSpPr>
          <p:cNvPr id="6" name="Footer Placeholder 5">
            <a:extLst>
              <a:ext uri="{FF2B5EF4-FFF2-40B4-BE49-F238E27FC236}">
                <a16:creationId xmlns:a16="http://schemas.microsoft.com/office/drawing/2014/main" id="{5E0FACD4-F0E2-4E0B-9313-FBDBFB0B8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53FA4-3E12-40AF-94D9-98886E192D00}"/>
              </a:ext>
            </a:extLst>
          </p:cNvPr>
          <p:cNvSpPr>
            <a:spLocks noGrp="1"/>
          </p:cNvSpPr>
          <p:nvPr>
            <p:ph type="sldNum" sz="quarter" idx="12"/>
          </p:nvPr>
        </p:nvSpPr>
        <p:spPr/>
        <p:txBody>
          <a:bodyPr/>
          <a:lstStyle/>
          <a:p>
            <a:fld id="{25246D0E-0042-4678-BD23-1FDF19AA16FF}" type="slidenum">
              <a:rPr lang="en-US" smtClean="0"/>
              <a:t>‹#›</a:t>
            </a:fld>
            <a:endParaRPr lang="en-US"/>
          </a:p>
        </p:txBody>
      </p:sp>
    </p:spTree>
    <p:extLst>
      <p:ext uri="{BB962C8B-B14F-4D97-AF65-F5344CB8AC3E}">
        <p14:creationId xmlns:p14="http://schemas.microsoft.com/office/powerpoint/2010/main" val="31356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5FD25E-29FA-45AE-8B1F-CC78CC1E2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36F627-E621-4415-B023-92BA3EA3C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84742-8EF7-40E7-B958-F2219405F5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B1054-F877-461D-B47A-B0267900F65E}" type="datetimeFigureOut">
              <a:rPr lang="en-US" smtClean="0"/>
              <a:t>3/22/2021</a:t>
            </a:fld>
            <a:endParaRPr lang="en-US"/>
          </a:p>
        </p:txBody>
      </p:sp>
      <p:sp>
        <p:nvSpPr>
          <p:cNvPr id="5" name="Footer Placeholder 4">
            <a:extLst>
              <a:ext uri="{FF2B5EF4-FFF2-40B4-BE49-F238E27FC236}">
                <a16:creationId xmlns:a16="http://schemas.microsoft.com/office/drawing/2014/main" id="{F07E5C7E-C36B-49D8-83C0-673489C64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3682A-3A25-46D1-9318-B4438F367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46D0E-0042-4678-BD23-1FDF19AA16FF}" type="slidenum">
              <a:rPr lang="en-US" smtClean="0"/>
              <a:t>‹#›</a:t>
            </a:fld>
            <a:endParaRPr lang="en-US"/>
          </a:p>
        </p:txBody>
      </p:sp>
      <p:sp>
        <p:nvSpPr>
          <p:cNvPr id="7" name="Rectangle 6">
            <a:extLst>
              <a:ext uri="{FF2B5EF4-FFF2-40B4-BE49-F238E27FC236}">
                <a16:creationId xmlns:a16="http://schemas.microsoft.com/office/drawing/2014/main" id="{48B8085C-13C9-41AE-9228-886E2D4A6D4E}"/>
              </a:ext>
            </a:extLst>
          </p:cNvPr>
          <p:cNvSpPr/>
          <p:nvPr/>
        </p:nvSpPr>
        <p:spPr>
          <a:xfrm>
            <a:off x="0" y="0"/>
            <a:ext cx="381000" cy="6858000"/>
          </a:xfrm>
          <a:prstGeom prst="rect">
            <a:avLst/>
          </a:prstGeom>
          <a:solidFill>
            <a:srgbClr val="EC4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301DD218-B62F-484B-B3BF-2BCAAC433228}"/>
              </a:ext>
            </a:extLst>
          </p:cNvPr>
          <p:cNvSpPr/>
          <p:nvPr/>
        </p:nvSpPr>
        <p:spPr>
          <a:xfrm rot="5400000">
            <a:off x="381000" y="0"/>
            <a:ext cx="931653" cy="931653"/>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66F1ECCD-2B81-4B85-AA48-5DD567781FFA}"/>
              </a:ext>
            </a:extLst>
          </p:cNvPr>
          <p:cNvSpPr/>
          <p:nvPr/>
        </p:nvSpPr>
        <p:spPr>
          <a:xfrm rot="10800000">
            <a:off x="11260347" y="0"/>
            <a:ext cx="931653" cy="931653"/>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601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pytorch.org/docs/stable/generated/torch.nn.utils.rnn.pack_padded_sequence.html#torch.nn.utils.rnn.pack_padded_sequen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pytorch.org/docs/stable/generated/torch.nn.utils.rnn.pack_sequence.html#torch.nn.utils.rnn.pack_sequenc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ytorch.org/docs/stable/generated/torch.nn.utils.rnn.pack_padded_sequence.html#torch.nn.utils.rnn.pack_padded_sequenc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pytorch.org/docs/stable/generated/torch.nn.utils.rnn.pack_sequence.html#torch.nn.utils.rnn.pack_sequenc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lirnli.wordpress.com/2017/09/01/simple-pytorch-rnn-example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colah.github.io/posts/2015-08-Understanding-LST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7B6E-C9AD-46FA-A02A-E6E5119D2BA9}"/>
              </a:ext>
            </a:extLst>
          </p:cNvPr>
          <p:cNvSpPr>
            <a:spLocks noGrp="1"/>
          </p:cNvSpPr>
          <p:nvPr>
            <p:ph type="ctrTitle"/>
          </p:nvPr>
        </p:nvSpPr>
        <p:spPr/>
        <p:txBody>
          <a:bodyPr/>
          <a:lstStyle/>
          <a:p>
            <a:r>
              <a:rPr lang="en-US" dirty="0"/>
              <a:t>Lab 5: Introduction to RNNs</a:t>
            </a:r>
          </a:p>
        </p:txBody>
      </p:sp>
      <p:sp>
        <p:nvSpPr>
          <p:cNvPr id="3" name="Subtitle 2">
            <a:extLst>
              <a:ext uri="{FF2B5EF4-FFF2-40B4-BE49-F238E27FC236}">
                <a16:creationId xmlns:a16="http://schemas.microsoft.com/office/drawing/2014/main" id="{0522B6DA-E797-43BF-9574-B9B110167A0F}"/>
              </a:ext>
            </a:extLst>
          </p:cNvPr>
          <p:cNvSpPr>
            <a:spLocks noGrp="1"/>
          </p:cNvSpPr>
          <p:nvPr>
            <p:ph type="subTitle" idx="1"/>
          </p:nvPr>
        </p:nvSpPr>
        <p:spPr/>
        <p:txBody>
          <a:bodyPr>
            <a:normAutofit fontScale="92500" lnSpcReduction="10000"/>
          </a:bodyPr>
          <a:lstStyle/>
          <a:p>
            <a:r>
              <a:rPr lang="en-US" dirty="0"/>
              <a:t>University of Washington</a:t>
            </a:r>
          </a:p>
          <a:p>
            <a:r>
              <a:rPr lang="en-US" dirty="0"/>
              <a:t>EE 596/AMATH 563</a:t>
            </a:r>
          </a:p>
          <a:p>
            <a:r>
              <a:rPr lang="en-US" dirty="0"/>
              <a:t>Spring 2021</a:t>
            </a:r>
          </a:p>
        </p:txBody>
      </p:sp>
    </p:spTree>
    <p:extLst>
      <p:ext uri="{BB962C8B-B14F-4D97-AF65-F5344CB8AC3E}">
        <p14:creationId xmlns:p14="http://schemas.microsoft.com/office/powerpoint/2010/main" val="55989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223C-8DAB-4D14-A6E3-80B0C758EB54}"/>
              </a:ext>
            </a:extLst>
          </p:cNvPr>
          <p:cNvSpPr>
            <a:spLocks noGrp="1"/>
          </p:cNvSpPr>
          <p:nvPr>
            <p:ph type="title"/>
          </p:nvPr>
        </p:nvSpPr>
        <p:spPr/>
        <p:txBody>
          <a:bodyPr/>
          <a:lstStyle/>
          <a:p>
            <a:r>
              <a:rPr lang="en-US" dirty="0"/>
              <a:t>RNN Setup</a:t>
            </a:r>
          </a:p>
        </p:txBody>
      </p:sp>
      <p:sp>
        <p:nvSpPr>
          <p:cNvPr id="3" name="Content Placeholder 2">
            <a:extLst>
              <a:ext uri="{FF2B5EF4-FFF2-40B4-BE49-F238E27FC236}">
                <a16:creationId xmlns:a16="http://schemas.microsoft.com/office/drawing/2014/main" id="{70344747-AFA5-4753-A1DF-AAC09D93D598}"/>
              </a:ext>
            </a:extLst>
          </p:cNvPr>
          <p:cNvSpPr>
            <a:spLocks noGrp="1"/>
          </p:cNvSpPr>
          <p:nvPr>
            <p:ph sz="half" idx="1"/>
          </p:nvPr>
        </p:nvSpPr>
        <p:spPr>
          <a:xfrm>
            <a:off x="838200" y="1825625"/>
            <a:ext cx="10312400" cy="1870075"/>
          </a:xfrm>
        </p:spPr>
        <p:txBody>
          <a:bodyPr/>
          <a:lstStyle/>
          <a:p>
            <a:r>
              <a:rPr lang="en-US" dirty="0"/>
              <a:t>Output of a cell is the hidden state h</a:t>
            </a:r>
            <a:r>
              <a:rPr lang="en-US" baseline="30000" dirty="0"/>
              <a:t>(t)</a:t>
            </a:r>
          </a:p>
          <a:p>
            <a:r>
              <a:rPr lang="en-US" dirty="0"/>
              <a:t>Function of input (x) at time t and previous hidden state</a:t>
            </a:r>
          </a:p>
        </p:txBody>
      </p:sp>
      <p:pic>
        <p:nvPicPr>
          <p:cNvPr id="5122" name="Picture 2" descr="Recurrent Neural Networks (RNNs). Implementing an RNN from scratch in… | by  Javaid Nabi | Towards Data Science">
            <a:extLst>
              <a:ext uri="{FF2B5EF4-FFF2-40B4-BE49-F238E27FC236}">
                <a16:creationId xmlns:a16="http://schemas.microsoft.com/office/drawing/2014/main" id="{27AE3259-8F37-4F1C-AC79-025A8BAC190E}"/>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54476"/>
          <a:stretch/>
        </p:blipFill>
        <p:spPr bwMode="auto">
          <a:xfrm>
            <a:off x="1511587" y="3908426"/>
            <a:ext cx="9168825" cy="187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61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A67-0C2D-4CAE-BE70-230BCE01F9DB}"/>
              </a:ext>
            </a:extLst>
          </p:cNvPr>
          <p:cNvSpPr>
            <a:spLocks noGrp="1"/>
          </p:cNvSpPr>
          <p:nvPr>
            <p:ph type="title"/>
          </p:nvPr>
        </p:nvSpPr>
        <p:spPr/>
        <p:txBody>
          <a:bodyPr/>
          <a:lstStyle/>
          <a:p>
            <a:r>
              <a:rPr lang="en-US" dirty="0"/>
              <a:t>RNN Implementation</a:t>
            </a:r>
          </a:p>
        </p:txBody>
      </p:sp>
      <p:sp>
        <p:nvSpPr>
          <p:cNvPr id="3" name="Content Placeholder 2">
            <a:extLst>
              <a:ext uri="{FF2B5EF4-FFF2-40B4-BE49-F238E27FC236}">
                <a16:creationId xmlns:a16="http://schemas.microsoft.com/office/drawing/2014/main" id="{856D3C09-9BE4-4187-8960-EFF548C65E9B}"/>
              </a:ext>
            </a:extLst>
          </p:cNvPr>
          <p:cNvSpPr>
            <a:spLocks noGrp="1"/>
          </p:cNvSpPr>
          <p:nvPr>
            <p:ph sz="half" idx="1"/>
          </p:nvPr>
        </p:nvSpPr>
        <p:spPr/>
        <p:txBody>
          <a:bodyPr/>
          <a:lstStyle/>
          <a:p>
            <a:pPr marL="0" indent="0">
              <a:buNone/>
            </a:pPr>
            <a:r>
              <a:rPr lang="en-US" sz="2400" dirty="0" err="1">
                <a:latin typeface="Consolas" panose="020B0609020204030204" pitchFamily="49" charset="0"/>
              </a:rPr>
              <a:t>torch.nn.RNN</a:t>
            </a:r>
            <a:r>
              <a:rPr lang="en-US" sz="2400" dirty="0">
                <a:latin typeface="Consolas" panose="020B0609020204030204" pitchFamily="49" charset="0"/>
              </a:rPr>
              <a:t>()</a:t>
            </a:r>
          </a:p>
          <a:p>
            <a:r>
              <a:rPr lang="en-US" dirty="0"/>
              <a:t>Parameters</a:t>
            </a:r>
          </a:p>
          <a:p>
            <a:pPr lvl="1"/>
            <a:r>
              <a:rPr lang="en-US" dirty="0" err="1"/>
              <a:t>input_size</a:t>
            </a:r>
            <a:endParaRPr lang="en-US" dirty="0"/>
          </a:p>
          <a:p>
            <a:pPr lvl="1"/>
            <a:r>
              <a:rPr lang="en-US" dirty="0" err="1"/>
              <a:t>hidden_size</a:t>
            </a:r>
            <a:endParaRPr lang="en-US" dirty="0"/>
          </a:p>
          <a:p>
            <a:pPr lvl="1"/>
            <a:r>
              <a:rPr lang="en-US" dirty="0" err="1"/>
              <a:t>num_layers</a:t>
            </a:r>
            <a:endParaRPr lang="en-US" dirty="0"/>
          </a:p>
          <a:p>
            <a:pPr lvl="1"/>
            <a:r>
              <a:rPr lang="en-US" dirty="0"/>
              <a:t>nonlinearity</a:t>
            </a:r>
          </a:p>
          <a:p>
            <a:pPr lvl="1"/>
            <a:r>
              <a:rPr lang="en-US" dirty="0"/>
              <a:t>bias</a:t>
            </a:r>
          </a:p>
          <a:p>
            <a:pPr lvl="1"/>
            <a:r>
              <a:rPr lang="en-US" dirty="0" err="1"/>
              <a:t>batch_first</a:t>
            </a:r>
            <a:endParaRPr lang="en-US" dirty="0"/>
          </a:p>
          <a:p>
            <a:pPr lvl="1"/>
            <a:r>
              <a:rPr lang="en-US" dirty="0"/>
              <a:t>dropout</a:t>
            </a:r>
          </a:p>
          <a:p>
            <a:pPr lvl="1"/>
            <a:r>
              <a:rPr lang="en-US" dirty="0"/>
              <a:t>bidirectional</a:t>
            </a:r>
          </a:p>
        </p:txBody>
      </p:sp>
      <p:pic>
        <p:nvPicPr>
          <p:cNvPr id="5" name="Picture 2" descr="Understanding LSTM Networks -- colah's blog">
            <a:extLst>
              <a:ext uri="{FF2B5EF4-FFF2-40B4-BE49-F238E27FC236}">
                <a16:creationId xmlns:a16="http://schemas.microsoft.com/office/drawing/2014/main" id="{BBC878D3-2261-40C9-AA64-24053E50DD0D}"/>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82877"/>
          <a:stretch/>
        </p:blipFill>
        <p:spPr bwMode="auto">
          <a:xfrm>
            <a:off x="6883400" y="1027906"/>
            <a:ext cx="3340100" cy="512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17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A67-0C2D-4CAE-BE70-230BCE01F9DB}"/>
              </a:ext>
            </a:extLst>
          </p:cNvPr>
          <p:cNvSpPr>
            <a:spLocks noGrp="1"/>
          </p:cNvSpPr>
          <p:nvPr>
            <p:ph type="title"/>
          </p:nvPr>
        </p:nvSpPr>
        <p:spPr/>
        <p:txBody>
          <a:bodyPr/>
          <a:lstStyle/>
          <a:p>
            <a:r>
              <a:rPr lang="en-US" dirty="0"/>
              <a:t>RNN Implementation</a:t>
            </a:r>
          </a:p>
        </p:txBody>
      </p:sp>
      <p:sp>
        <p:nvSpPr>
          <p:cNvPr id="3" name="Content Placeholder 2">
            <a:extLst>
              <a:ext uri="{FF2B5EF4-FFF2-40B4-BE49-F238E27FC236}">
                <a16:creationId xmlns:a16="http://schemas.microsoft.com/office/drawing/2014/main" id="{856D3C09-9BE4-4187-8960-EFF548C65E9B}"/>
              </a:ext>
            </a:extLst>
          </p:cNvPr>
          <p:cNvSpPr>
            <a:spLocks noGrp="1"/>
          </p:cNvSpPr>
          <p:nvPr>
            <p:ph sz="half" idx="1"/>
          </p:nvPr>
        </p:nvSpPr>
        <p:spPr/>
        <p:txBody>
          <a:bodyPr/>
          <a:lstStyle/>
          <a:p>
            <a:pPr marL="0" indent="0">
              <a:buNone/>
            </a:pPr>
            <a:r>
              <a:rPr lang="en-US" sz="2400" dirty="0" err="1">
                <a:latin typeface="Consolas" panose="020B0609020204030204" pitchFamily="49" charset="0"/>
              </a:rPr>
              <a:t>torch.nn.RNN</a:t>
            </a:r>
            <a:r>
              <a:rPr lang="en-US" sz="2400" dirty="0">
                <a:latin typeface="Consolas" panose="020B0609020204030204" pitchFamily="49" charset="0"/>
              </a:rPr>
              <a:t>()</a:t>
            </a:r>
          </a:p>
          <a:p>
            <a:r>
              <a:rPr lang="en-US" dirty="0">
                <a:solidFill>
                  <a:schemeClr val="tx1">
                    <a:lumMod val="95000"/>
                    <a:lumOff val="5000"/>
                  </a:schemeClr>
                </a:solidFill>
              </a:rPr>
              <a:t>Parameters</a:t>
            </a:r>
          </a:p>
          <a:p>
            <a:pPr lvl="1"/>
            <a:r>
              <a:rPr lang="en-US" dirty="0" err="1">
                <a:solidFill>
                  <a:schemeClr val="tx1">
                    <a:lumMod val="95000"/>
                    <a:lumOff val="5000"/>
                  </a:schemeClr>
                </a:solidFill>
              </a:rPr>
              <a:t>input_size</a:t>
            </a:r>
            <a:endParaRPr lang="en-US" dirty="0">
              <a:solidFill>
                <a:schemeClr val="tx1">
                  <a:lumMod val="95000"/>
                  <a:lumOff val="5000"/>
                </a:schemeClr>
              </a:solidFill>
            </a:endParaRPr>
          </a:p>
          <a:p>
            <a:pPr lvl="1"/>
            <a:r>
              <a:rPr lang="en-US" dirty="0" err="1">
                <a:solidFill>
                  <a:schemeClr val="tx1">
                    <a:lumMod val="95000"/>
                    <a:lumOff val="5000"/>
                  </a:schemeClr>
                </a:solidFill>
              </a:rPr>
              <a:t>hidden_size</a:t>
            </a:r>
            <a:endParaRPr lang="en-US" dirty="0">
              <a:solidFill>
                <a:schemeClr val="tx1">
                  <a:lumMod val="95000"/>
                  <a:lumOff val="5000"/>
                </a:schemeClr>
              </a:solidFill>
            </a:endParaRPr>
          </a:p>
          <a:p>
            <a:pPr lvl="1"/>
            <a:r>
              <a:rPr lang="en-US" dirty="0" err="1">
                <a:solidFill>
                  <a:schemeClr val="bg1">
                    <a:lumMod val="65000"/>
                  </a:schemeClr>
                </a:solidFill>
              </a:rPr>
              <a:t>num_layers</a:t>
            </a:r>
            <a:endParaRPr lang="en-US" dirty="0">
              <a:solidFill>
                <a:schemeClr val="bg1">
                  <a:lumMod val="65000"/>
                </a:schemeClr>
              </a:solidFill>
            </a:endParaRPr>
          </a:p>
          <a:p>
            <a:pPr lvl="1"/>
            <a:r>
              <a:rPr lang="en-US" dirty="0">
                <a:solidFill>
                  <a:schemeClr val="bg1">
                    <a:lumMod val="65000"/>
                  </a:schemeClr>
                </a:solidFill>
              </a:rPr>
              <a:t>nonlinearity</a:t>
            </a:r>
          </a:p>
          <a:p>
            <a:pPr lvl="1"/>
            <a:r>
              <a:rPr lang="en-US" dirty="0">
                <a:solidFill>
                  <a:schemeClr val="bg1">
                    <a:lumMod val="65000"/>
                  </a:schemeClr>
                </a:solidFill>
              </a:rPr>
              <a:t>bias</a:t>
            </a:r>
          </a:p>
          <a:p>
            <a:pPr lvl="1"/>
            <a:r>
              <a:rPr lang="en-US" dirty="0" err="1">
                <a:solidFill>
                  <a:schemeClr val="bg1">
                    <a:lumMod val="65000"/>
                  </a:schemeClr>
                </a:solidFill>
              </a:rPr>
              <a:t>batch_first</a:t>
            </a:r>
            <a:endParaRPr lang="en-US" dirty="0">
              <a:solidFill>
                <a:schemeClr val="bg1">
                  <a:lumMod val="65000"/>
                </a:schemeClr>
              </a:solidFill>
            </a:endParaRPr>
          </a:p>
          <a:p>
            <a:pPr lvl="1"/>
            <a:r>
              <a:rPr lang="en-US" dirty="0">
                <a:solidFill>
                  <a:schemeClr val="bg1">
                    <a:lumMod val="65000"/>
                  </a:schemeClr>
                </a:solidFill>
              </a:rPr>
              <a:t>dropout</a:t>
            </a:r>
          </a:p>
          <a:p>
            <a:pPr lvl="1"/>
            <a:r>
              <a:rPr lang="en-US" dirty="0">
                <a:solidFill>
                  <a:schemeClr val="bg1">
                    <a:lumMod val="65000"/>
                  </a:schemeClr>
                </a:solidFill>
              </a:rPr>
              <a:t>bidirectional</a:t>
            </a:r>
          </a:p>
        </p:txBody>
      </p:sp>
      <p:sp>
        <p:nvSpPr>
          <p:cNvPr id="4" name="Content Placeholder 3">
            <a:extLst>
              <a:ext uri="{FF2B5EF4-FFF2-40B4-BE49-F238E27FC236}">
                <a16:creationId xmlns:a16="http://schemas.microsoft.com/office/drawing/2014/main" id="{F779AB19-2097-4860-B71C-882B28229845}"/>
              </a:ext>
            </a:extLst>
          </p:cNvPr>
          <p:cNvSpPr>
            <a:spLocks noGrp="1"/>
          </p:cNvSpPr>
          <p:nvPr>
            <p:ph sz="half" idx="2"/>
          </p:nvPr>
        </p:nvSpPr>
        <p:spPr/>
        <p:txBody>
          <a:bodyPr/>
          <a:lstStyle/>
          <a:p>
            <a:r>
              <a:rPr lang="en-US" u="sng" dirty="0"/>
              <a:t>Input size</a:t>
            </a:r>
            <a:r>
              <a:rPr lang="en-US" dirty="0"/>
              <a:t> is the dimension of the input at each time step.</a:t>
            </a:r>
          </a:p>
          <a:p>
            <a:pPr lvl="1"/>
            <a:r>
              <a:rPr lang="en-US" dirty="0"/>
              <a:t>The size of each vector in a sequence</a:t>
            </a:r>
          </a:p>
          <a:p>
            <a:r>
              <a:rPr lang="en-US" u="sng" dirty="0"/>
              <a:t>Hidden size</a:t>
            </a:r>
            <a:r>
              <a:rPr lang="en-US" dirty="0"/>
              <a:t> is the dimensionality of the hidden state, h.</a:t>
            </a:r>
          </a:p>
          <a:p>
            <a:pPr lvl="1"/>
            <a:r>
              <a:rPr lang="en-US" dirty="0"/>
              <a:t>The number of neurons processing each time step</a:t>
            </a:r>
          </a:p>
        </p:txBody>
      </p:sp>
    </p:spTree>
    <p:extLst>
      <p:ext uri="{BB962C8B-B14F-4D97-AF65-F5344CB8AC3E}">
        <p14:creationId xmlns:p14="http://schemas.microsoft.com/office/powerpoint/2010/main" val="692624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A67-0C2D-4CAE-BE70-230BCE01F9DB}"/>
              </a:ext>
            </a:extLst>
          </p:cNvPr>
          <p:cNvSpPr>
            <a:spLocks noGrp="1"/>
          </p:cNvSpPr>
          <p:nvPr>
            <p:ph type="title"/>
          </p:nvPr>
        </p:nvSpPr>
        <p:spPr/>
        <p:txBody>
          <a:bodyPr/>
          <a:lstStyle/>
          <a:p>
            <a:r>
              <a:rPr lang="en-US" dirty="0"/>
              <a:t>RNN Implementation</a:t>
            </a:r>
          </a:p>
        </p:txBody>
      </p:sp>
      <p:sp>
        <p:nvSpPr>
          <p:cNvPr id="3" name="Content Placeholder 2">
            <a:extLst>
              <a:ext uri="{FF2B5EF4-FFF2-40B4-BE49-F238E27FC236}">
                <a16:creationId xmlns:a16="http://schemas.microsoft.com/office/drawing/2014/main" id="{856D3C09-9BE4-4187-8960-EFF548C65E9B}"/>
              </a:ext>
            </a:extLst>
          </p:cNvPr>
          <p:cNvSpPr>
            <a:spLocks noGrp="1"/>
          </p:cNvSpPr>
          <p:nvPr>
            <p:ph sz="half" idx="1"/>
          </p:nvPr>
        </p:nvSpPr>
        <p:spPr/>
        <p:txBody>
          <a:bodyPr/>
          <a:lstStyle/>
          <a:p>
            <a:pPr marL="0" indent="0">
              <a:buNone/>
            </a:pPr>
            <a:r>
              <a:rPr lang="en-US" sz="2400" dirty="0" err="1">
                <a:latin typeface="Consolas" panose="020B0609020204030204" pitchFamily="49" charset="0"/>
              </a:rPr>
              <a:t>torch.nn.RNN</a:t>
            </a:r>
            <a:r>
              <a:rPr lang="en-US" sz="2400" dirty="0">
                <a:latin typeface="Consolas" panose="020B0609020204030204" pitchFamily="49" charset="0"/>
              </a:rPr>
              <a:t>()</a:t>
            </a:r>
          </a:p>
          <a:p>
            <a:r>
              <a:rPr lang="en-US" dirty="0">
                <a:solidFill>
                  <a:schemeClr val="tx1">
                    <a:lumMod val="95000"/>
                    <a:lumOff val="5000"/>
                  </a:schemeClr>
                </a:solidFill>
              </a:rPr>
              <a:t>Parameters</a:t>
            </a:r>
          </a:p>
          <a:p>
            <a:pPr lvl="1"/>
            <a:r>
              <a:rPr lang="en-US" dirty="0" err="1">
                <a:solidFill>
                  <a:schemeClr val="bg1">
                    <a:lumMod val="65000"/>
                  </a:schemeClr>
                </a:solidFill>
              </a:rPr>
              <a:t>input_size</a:t>
            </a:r>
            <a:endParaRPr lang="en-US" dirty="0">
              <a:solidFill>
                <a:schemeClr val="bg1">
                  <a:lumMod val="65000"/>
                </a:schemeClr>
              </a:solidFill>
            </a:endParaRPr>
          </a:p>
          <a:p>
            <a:pPr lvl="1"/>
            <a:r>
              <a:rPr lang="en-US" dirty="0" err="1">
                <a:solidFill>
                  <a:schemeClr val="bg1">
                    <a:lumMod val="65000"/>
                  </a:schemeClr>
                </a:solidFill>
              </a:rPr>
              <a:t>hidden_size</a:t>
            </a:r>
            <a:endParaRPr lang="en-US" dirty="0">
              <a:solidFill>
                <a:schemeClr val="bg1">
                  <a:lumMod val="65000"/>
                </a:schemeClr>
              </a:solidFill>
            </a:endParaRPr>
          </a:p>
          <a:p>
            <a:pPr lvl="1"/>
            <a:r>
              <a:rPr lang="en-US" dirty="0" err="1">
                <a:solidFill>
                  <a:schemeClr val="tx1">
                    <a:lumMod val="95000"/>
                    <a:lumOff val="5000"/>
                  </a:schemeClr>
                </a:solidFill>
              </a:rPr>
              <a:t>num_layers</a:t>
            </a:r>
            <a:endParaRPr lang="en-US" dirty="0">
              <a:solidFill>
                <a:schemeClr val="tx1">
                  <a:lumMod val="95000"/>
                  <a:lumOff val="5000"/>
                </a:schemeClr>
              </a:solidFill>
            </a:endParaRPr>
          </a:p>
          <a:p>
            <a:pPr lvl="1"/>
            <a:r>
              <a:rPr lang="en-US" dirty="0">
                <a:solidFill>
                  <a:schemeClr val="tx1">
                    <a:lumMod val="95000"/>
                    <a:lumOff val="5000"/>
                  </a:schemeClr>
                </a:solidFill>
              </a:rPr>
              <a:t>nonlinearity</a:t>
            </a:r>
          </a:p>
          <a:p>
            <a:pPr lvl="1"/>
            <a:r>
              <a:rPr lang="en-US" dirty="0">
                <a:solidFill>
                  <a:schemeClr val="bg1">
                    <a:lumMod val="65000"/>
                  </a:schemeClr>
                </a:solidFill>
              </a:rPr>
              <a:t>bias</a:t>
            </a:r>
          </a:p>
          <a:p>
            <a:pPr lvl="1"/>
            <a:r>
              <a:rPr lang="en-US" dirty="0" err="1">
                <a:solidFill>
                  <a:schemeClr val="bg1">
                    <a:lumMod val="65000"/>
                  </a:schemeClr>
                </a:solidFill>
              </a:rPr>
              <a:t>batch_first</a:t>
            </a:r>
            <a:endParaRPr lang="en-US" dirty="0">
              <a:solidFill>
                <a:schemeClr val="bg1">
                  <a:lumMod val="65000"/>
                </a:schemeClr>
              </a:solidFill>
            </a:endParaRPr>
          </a:p>
          <a:p>
            <a:pPr lvl="1"/>
            <a:r>
              <a:rPr lang="en-US" dirty="0">
                <a:solidFill>
                  <a:schemeClr val="bg1">
                    <a:lumMod val="65000"/>
                  </a:schemeClr>
                </a:solidFill>
              </a:rPr>
              <a:t>dropout</a:t>
            </a:r>
          </a:p>
          <a:p>
            <a:pPr lvl="1"/>
            <a:r>
              <a:rPr lang="en-US" dirty="0">
                <a:solidFill>
                  <a:schemeClr val="bg1">
                    <a:lumMod val="65000"/>
                  </a:schemeClr>
                </a:solidFill>
              </a:rPr>
              <a:t>bidirectional</a:t>
            </a:r>
          </a:p>
        </p:txBody>
      </p:sp>
      <p:sp>
        <p:nvSpPr>
          <p:cNvPr id="4" name="Content Placeholder 3">
            <a:extLst>
              <a:ext uri="{FF2B5EF4-FFF2-40B4-BE49-F238E27FC236}">
                <a16:creationId xmlns:a16="http://schemas.microsoft.com/office/drawing/2014/main" id="{F779AB19-2097-4860-B71C-882B28229845}"/>
              </a:ext>
            </a:extLst>
          </p:cNvPr>
          <p:cNvSpPr>
            <a:spLocks noGrp="1"/>
          </p:cNvSpPr>
          <p:nvPr>
            <p:ph sz="half" idx="2"/>
          </p:nvPr>
        </p:nvSpPr>
        <p:spPr/>
        <p:txBody>
          <a:bodyPr/>
          <a:lstStyle/>
          <a:p>
            <a:r>
              <a:rPr lang="en-US" u="sng" dirty="0" err="1"/>
              <a:t>Num_layers</a:t>
            </a:r>
            <a:r>
              <a:rPr lang="en-US" dirty="0"/>
              <a:t> is the number of stacked RNN layers (default: 1)</a:t>
            </a:r>
          </a:p>
          <a:p>
            <a:pPr lvl="1"/>
            <a:r>
              <a:rPr lang="en-US" dirty="0"/>
              <a:t>Will be covered in detail in Lab 6</a:t>
            </a:r>
          </a:p>
          <a:p>
            <a:r>
              <a:rPr lang="en-US" dirty="0"/>
              <a:t>Non-linearity is the activation function for the neurons</a:t>
            </a:r>
          </a:p>
          <a:p>
            <a:pPr lvl="1"/>
            <a:r>
              <a:rPr lang="en-US" dirty="0"/>
              <a:t>Choice of `</a:t>
            </a:r>
            <a:r>
              <a:rPr lang="en-US" dirty="0">
                <a:latin typeface="Consolas" panose="020B0609020204030204" pitchFamily="49" charset="0"/>
              </a:rPr>
              <a:t>tanh`</a:t>
            </a:r>
            <a:r>
              <a:rPr lang="en-US" dirty="0"/>
              <a:t> or `</a:t>
            </a:r>
            <a:r>
              <a:rPr lang="en-US" dirty="0" err="1">
                <a:latin typeface="Consolas" panose="020B0609020204030204" pitchFamily="49" charset="0"/>
              </a:rPr>
              <a:t>relu</a:t>
            </a:r>
            <a:r>
              <a:rPr lang="en-US" dirty="0">
                <a:latin typeface="Consolas" panose="020B0609020204030204" pitchFamily="49" charset="0"/>
              </a:rPr>
              <a:t>` </a:t>
            </a:r>
            <a:r>
              <a:rPr lang="en-US" dirty="0"/>
              <a:t>(default: </a:t>
            </a:r>
            <a:r>
              <a:rPr lang="en-US" dirty="0">
                <a:latin typeface="Consolas" panose="020B0609020204030204" pitchFamily="49" charset="0"/>
              </a:rPr>
              <a:t>tanh</a:t>
            </a:r>
            <a:r>
              <a:rPr lang="en-US" dirty="0"/>
              <a:t>)</a:t>
            </a:r>
          </a:p>
        </p:txBody>
      </p:sp>
    </p:spTree>
    <p:extLst>
      <p:ext uri="{BB962C8B-B14F-4D97-AF65-F5344CB8AC3E}">
        <p14:creationId xmlns:p14="http://schemas.microsoft.com/office/powerpoint/2010/main" val="106076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A67-0C2D-4CAE-BE70-230BCE01F9DB}"/>
              </a:ext>
            </a:extLst>
          </p:cNvPr>
          <p:cNvSpPr>
            <a:spLocks noGrp="1"/>
          </p:cNvSpPr>
          <p:nvPr>
            <p:ph type="title"/>
          </p:nvPr>
        </p:nvSpPr>
        <p:spPr/>
        <p:txBody>
          <a:bodyPr/>
          <a:lstStyle/>
          <a:p>
            <a:r>
              <a:rPr lang="en-US" dirty="0"/>
              <a:t>RNN Implementation</a:t>
            </a:r>
          </a:p>
        </p:txBody>
      </p:sp>
      <p:sp>
        <p:nvSpPr>
          <p:cNvPr id="3" name="Content Placeholder 2">
            <a:extLst>
              <a:ext uri="{FF2B5EF4-FFF2-40B4-BE49-F238E27FC236}">
                <a16:creationId xmlns:a16="http://schemas.microsoft.com/office/drawing/2014/main" id="{856D3C09-9BE4-4187-8960-EFF548C65E9B}"/>
              </a:ext>
            </a:extLst>
          </p:cNvPr>
          <p:cNvSpPr>
            <a:spLocks noGrp="1"/>
          </p:cNvSpPr>
          <p:nvPr>
            <p:ph sz="half" idx="1"/>
          </p:nvPr>
        </p:nvSpPr>
        <p:spPr/>
        <p:txBody>
          <a:bodyPr>
            <a:normAutofit/>
          </a:bodyPr>
          <a:lstStyle/>
          <a:p>
            <a:pPr marL="0" indent="0">
              <a:buNone/>
            </a:pPr>
            <a:r>
              <a:rPr lang="en-US" sz="2400" dirty="0" err="1">
                <a:latin typeface="Consolas" panose="020B0609020204030204" pitchFamily="49" charset="0"/>
              </a:rPr>
              <a:t>torch.nn.RNN</a:t>
            </a:r>
            <a:r>
              <a:rPr lang="en-US" sz="2400" dirty="0">
                <a:latin typeface="Consolas" panose="020B0609020204030204" pitchFamily="49" charset="0"/>
              </a:rPr>
              <a:t>()</a:t>
            </a:r>
          </a:p>
          <a:p>
            <a:r>
              <a:rPr lang="en-US" dirty="0">
                <a:solidFill>
                  <a:schemeClr val="tx1">
                    <a:lumMod val="95000"/>
                    <a:lumOff val="5000"/>
                  </a:schemeClr>
                </a:solidFill>
              </a:rPr>
              <a:t>Parameters</a:t>
            </a:r>
          </a:p>
          <a:p>
            <a:pPr lvl="1"/>
            <a:r>
              <a:rPr lang="en-US" dirty="0" err="1">
                <a:solidFill>
                  <a:schemeClr val="bg1">
                    <a:lumMod val="65000"/>
                  </a:schemeClr>
                </a:solidFill>
              </a:rPr>
              <a:t>input_size</a:t>
            </a:r>
            <a:endParaRPr lang="en-US" dirty="0">
              <a:solidFill>
                <a:schemeClr val="bg1">
                  <a:lumMod val="65000"/>
                </a:schemeClr>
              </a:solidFill>
            </a:endParaRPr>
          </a:p>
          <a:p>
            <a:pPr lvl="1"/>
            <a:r>
              <a:rPr lang="en-US" dirty="0" err="1">
                <a:solidFill>
                  <a:schemeClr val="bg1">
                    <a:lumMod val="65000"/>
                  </a:schemeClr>
                </a:solidFill>
              </a:rPr>
              <a:t>hidden_size</a:t>
            </a:r>
            <a:endParaRPr lang="en-US" dirty="0">
              <a:solidFill>
                <a:schemeClr val="bg1">
                  <a:lumMod val="65000"/>
                </a:schemeClr>
              </a:solidFill>
            </a:endParaRPr>
          </a:p>
          <a:p>
            <a:pPr lvl="1"/>
            <a:r>
              <a:rPr lang="en-US" dirty="0" err="1">
                <a:solidFill>
                  <a:schemeClr val="bg1">
                    <a:lumMod val="65000"/>
                  </a:schemeClr>
                </a:solidFill>
              </a:rPr>
              <a:t>num_layers</a:t>
            </a:r>
            <a:endParaRPr lang="en-US" dirty="0">
              <a:solidFill>
                <a:schemeClr val="bg1">
                  <a:lumMod val="65000"/>
                </a:schemeClr>
              </a:solidFill>
            </a:endParaRPr>
          </a:p>
          <a:p>
            <a:pPr lvl="1"/>
            <a:r>
              <a:rPr lang="en-US" dirty="0">
                <a:solidFill>
                  <a:schemeClr val="bg1">
                    <a:lumMod val="65000"/>
                  </a:schemeClr>
                </a:solidFill>
              </a:rPr>
              <a:t>nonlinearity</a:t>
            </a:r>
          </a:p>
          <a:p>
            <a:pPr lvl="1"/>
            <a:r>
              <a:rPr lang="en-US" dirty="0"/>
              <a:t>bias</a:t>
            </a:r>
          </a:p>
          <a:p>
            <a:pPr lvl="1"/>
            <a:r>
              <a:rPr lang="en-US" dirty="0" err="1"/>
              <a:t>batch_first</a:t>
            </a:r>
            <a:endParaRPr lang="en-US" dirty="0"/>
          </a:p>
          <a:p>
            <a:pPr lvl="1"/>
            <a:r>
              <a:rPr lang="en-US" dirty="0">
                <a:solidFill>
                  <a:schemeClr val="bg1">
                    <a:lumMod val="65000"/>
                  </a:schemeClr>
                </a:solidFill>
              </a:rPr>
              <a:t>dropout</a:t>
            </a:r>
          </a:p>
          <a:p>
            <a:pPr lvl="1"/>
            <a:r>
              <a:rPr lang="en-US" dirty="0">
                <a:solidFill>
                  <a:schemeClr val="bg1">
                    <a:lumMod val="65000"/>
                  </a:schemeClr>
                </a:solidFill>
              </a:rPr>
              <a:t>bidirectional</a:t>
            </a:r>
          </a:p>
        </p:txBody>
      </p:sp>
      <p:sp>
        <p:nvSpPr>
          <p:cNvPr id="4" name="Content Placeholder 3">
            <a:extLst>
              <a:ext uri="{FF2B5EF4-FFF2-40B4-BE49-F238E27FC236}">
                <a16:creationId xmlns:a16="http://schemas.microsoft.com/office/drawing/2014/main" id="{F779AB19-2097-4860-B71C-882B28229845}"/>
              </a:ext>
            </a:extLst>
          </p:cNvPr>
          <p:cNvSpPr>
            <a:spLocks noGrp="1"/>
          </p:cNvSpPr>
          <p:nvPr>
            <p:ph sz="half" idx="2"/>
          </p:nvPr>
        </p:nvSpPr>
        <p:spPr/>
        <p:txBody>
          <a:bodyPr>
            <a:normAutofit/>
          </a:bodyPr>
          <a:lstStyle/>
          <a:p>
            <a:r>
              <a:rPr lang="en-US" u="sng" dirty="0"/>
              <a:t>Bias</a:t>
            </a:r>
            <a:r>
              <a:rPr lang="en-US" dirty="0"/>
              <a:t> is a Boolean indicating whether to include the bias term (b) in the neuron (default: True)</a:t>
            </a:r>
          </a:p>
          <a:p>
            <a:pPr marL="0" indent="0">
              <a:buNone/>
            </a:pPr>
            <a:endParaRPr lang="en-US" dirty="0"/>
          </a:p>
          <a:p>
            <a:endParaRPr lang="en-US" dirty="0"/>
          </a:p>
          <a:p>
            <a:r>
              <a:rPr lang="en-US" dirty="0" err="1"/>
              <a:t>Batch_first</a:t>
            </a:r>
            <a:r>
              <a:rPr lang="en-US" dirty="0"/>
              <a:t> indicates whether the first dimension of the input is the batch- </a:t>
            </a:r>
            <a:r>
              <a:rPr lang="en-US" i="1" dirty="0"/>
              <a:t>(batch, seq, feature)</a:t>
            </a:r>
          </a:p>
          <a:p>
            <a:pPr lvl="1"/>
            <a:r>
              <a:rPr lang="en-US" dirty="0"/>
              <a:t>Default: False – </a:t>
            </a:r>
            <a:r>
              <a:rPr lang="en-US" i="1" dirty="0"/>
              <a:t>(seq, batch, feature)</a:t>
            </a:r>
            <a:endParaRPr lang="en-US" dirty="0"/>
          </a:p>
        </p:txBody>
      </p:sp>
      <p:pic>
        <p:nvPicPr>
          <p:cNvPr id="5" name="Picture 4">
            <a:extLst>
              <a:ext uri="{FF2B5EF4-FFF2-40B4-BE49-F238E27FC236}">
                <a16:creationId xmlns:a16="http://schemas.microsoft.com/office/drawing/2014/main" id="{D5C8C823-219C-46E5-A940-B8BC057F4F63}"/>
              </a:ext>
            </a:extLst>
          </p:cNvPr>
          <p:cNvPicPr>
            <a:picLocks noChangeAspect="1"/>
          </p:cNvPicPr>
          <p:nvPr/>
        </p:nvPicPr>
        <p:blipFill rotWithShape="1">
          <a:blip r:embed="rId3"/>
          <a:srcRect b="50000"/>
          <a:stretch/>
        </p:blipFill>
        <p:spPr>
          <a:xfrm>
            <a:off x="6172200" y="3330924"/>
            <a:ext cx="5689489" cy="580676"/>
          </a:xfrm>
          <a:prstGeom prst="rect">
            <a:avLst/>
          </a:prstGeom>
        </p:spPr>
      </p:pic>
    </p:spTree>
    <p:extLst>
      <p:ext uri="{BB962C8B-B14F-4D97-AF65-F5344CB8AC3E}">
        <p14:creationId xmlns:p14="http://schemas.microsoft.com/office/powerpoint/2010/main" val="203147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A67-0C2D-4CAE-BE70-230BCE01F9DB}"/>
              </a:ext>
            </a:extLst>
          </p:cNvPr>
          <p:cNvSpPr>
            <a:spLocks noGrp="1"/>
          </p:cNvSpPr>
          <p:nvPr>
            <p:ph type="title"/>
          </p:nvPr>
        </p:nvSpPr>
        <p:spPr/>
        <p:txBody>
          <a:bodyPr/>
          <a:lstStyle/>
          <a:p>
            <a:r>
              <a:rPr lang="en-US" dirty="0"/>
              <a:t>RNN Implementation</a:t>
            </a:r>
          </a:p>
        </p:txBody>
      </p:sp>
      <p:sp>
        <p:nvSpPr>
          <p:cNvPr id="3" name="Content Placeholder 2">
            <a:extLst>
              <a:ext uri="{FF2B5EF4-FFF2-40B4-BE49-F238E27FC236}">
                <a16:creationId xmlns:a16="http://schemas.microsoft.com/office/drawing/2014/main" id="{856D3C09-9BE4-4187-8960-EFF548C65E9B}"/>
              </a:ext>
            </a:extLst>
          </p:cNvPr>
          <p:cNvSpPr>
            <a:spLocks noGrp="1"/>
          </p:cNvSpPr>
          <p:nvPr>
            <p:ph sz="half" idx="1"/>
          </p:nvPr>
        </p:nvSpPr>
        <p:spPr/>
        <p:txBody>
          <a:bodyPr>
            <a:normAutofit/>
          </a:bodyPr>
          <a:lstStyle/>
          <a:p>
            <a:pPr marL="0" indent="0">
              <a:buNone/>
            </a:pPr>
            <a:r>
              <a:rPr lang="en-US" sz="2400" dirty="0" err="1">
                <a:latin typeface="Consolas" panose="020B0609020204030204" pitchFamily="49" charset="0"/>
              </a:rPr>
              <a:t>torch.nn.RNN</a:t>
            </a:r>
            <a:r>
              <a:rPr lang="en-US" sz="2400" dirty="0">
                <a:latin typeface="Consolas" panose="020B0609020204030204" pitchFamily="49" charset="0"/>
              </a:rPr>
              <a:t>()</a:t>
            </a:r>
          </a:p>
          <a:p>
            <a:r>
              <a:rPr lang="en-US" dirty="0">
                <a:solidFill>
                  <a:schemeClr val="tx1">
                    <a:lumMod val="95000"/>
                    <a:lumOff val="5000"/>
                  </a:schemeClr>
                </a:solidFill>
              </a:rPr>
              <a:t>Parameters</a:t>
            </a:r>
          </a:p>
          <a:p>
            <a:pPr lvl="1"/>
            <a:r>
              <a:rPr lang="en-US" dirty="0" err="1">
                <a:solidFill>
                  <a:schemeClr val="bg1">
                    <a:lumMod val="65000"/>
                  </a:schemeClr>
                </a:solidFill>
              </a:rPr>
              <a:t>input_size</a:t>
            </a:r>
            <a:endParaRPr lang="en-US" dirty="0">
              <a:solidFill>
                <a:schemeClr val="bg1">
                  <a:lumMod val="65000"/>
                </a:schemeClr>
              </a:solidFill>
            </a:endParaRPr>
          </a:p>
          <a:p>
            <a:pPr lvl="1"/>
            <a:r>
              <a:rPr lang="en-US" dirty="0" err="1">
                <a:solidFill>
                  <a:schemeClr val="bg1">
                    <a:lumMod val="65000"/>
                  </a:schemeClr>
                </a:solidFill>
              </a:rPr>
              <a:t>hidden_size</a:t>
            </a:r>
            <a:endParaRPr lang="en-US" dirty="0">
              <a:solidFill>
                <a:schemeClr val="bg1">
                  <a:lumMod val="65000"/>
                </a:schemeClr>
              </a:solidFill>
            </a:endParaRPr>
          </a:p>
          <a:p>
            <a:pPr lvl="1"/>
            <a:r>
              <a:rPr lang="en-US" dirty="0" err="1">
                <a:solidFill>
                  <a:schemeClr val="bg1">
                    <a:lumMod val="65000"/>
                  </a:schemeClr>
                </a:solidFill>
              </a:rPr>
              <a:t>num_layers</a:t>
            </a:r>
            <a:endParaRPr lang="en-US" dirty="0">
              <a:solidFill>
                <a:schemeClr val="bg1">
                  <a:lumMod val="65000"/>
                </a:schemeClr>
              </a:solidFill>
            </a:endParaRPr>
          </a:p>
          <a:p>
            <a:pPr lvl="1"/>
            <a:r>
              <a:rPr lang="en-US" dirty="0">
                <a:solidFill>
                  <a:schemeClr val="bg1">
                    <a:lumMod val="65000"/>
                  </a:schemeClr>
                </a:solidFill>
              </a:rPr>
              <a:t>nonlinearity</a:t>
            </a:r>
          </a:p>
          <a:p>
            <a:pPr lvl="1"/>
            <a:r>
              <a:rPr lang="en-US" dirty="0">
                <a:solidFill>
                  <a:schemeClr val="bg1">
                    <a:lumMod val="65000"/>
                  </a:schemeClr>
                </a:solidFill>
              </a:rPr>
              <a:t>bias</a:t>
            </a:r>
          </a:p>
          <a:p>
            <a:pPr lvl="1"/>
            <a:r>
              <a:rPr lang="en-US" dirty="0" err="1">
                <a:solidFill>
                  <a:schemeClr val="bg1">
                    <a:lumMod val="65000"/>
                  </a:schemeClr>
                </a:solidFill>
              </a:rPr>
              <a:t>batch_first</a:t>
            </a:r>
            <a:endParaRPr lang="en-US" dirty="0">
              <a:solidFill>
                <a:schemeClr val="bg1">
                  <a:lumMod val="65000"/>
                </a:schemeClr>
              </a:solidFill>
            </a:endParaRPr>
          </a:p>
          <a:p>
            <a:pPr lvl="1"/>
            <a:r>
              <a:rPr lang="en-US" dirty="0"/>
              <a:t>dropout</a:t>
            </a:r>
          </a:p>
          <a:p>
            <a:pPr lvl="1"/>
            <a:r>
              <a:rPr lang="en-US" dirty="0"/>
              <a:t>bidirectional</a:t>
            </a:r>
          </a:p>
        </p:txBody>
      </p:sp>
      <p:sp>
        <p:nvSpPr>
          <p:cNvPr id="4" name="Content Placeholder 3">
            <a:extLst>
              <a:ext uri="{FF2B5EF4-FFF2-40B4-BE49-F238E27FC236}">
                <a16:creationId xmlns:a16="http://schemas.microsoft.com/office/drawing/2014/main" id="{F779AB19-2097-4860-B71C-882B28229845}"/>
              </a:ext>
            </a:extLst>
          </p:cNvPr>
          <p:cNvSpPr>
            <a:spLocks noGrp="1"/>
          </p:cNvSpPr>
          <p:nvPr>
            <p:ph sz="half" idx="2"/>
          </p:nvPr>
        </p:nvSpPr>
        <p:spPr/>
        <p:txBody>
          <a:bodyPr>
            <a:normAutofit/>
          </a:bodyPr>
          <a:lstStyle/>
          <a:p>
            <a:r>
              <a:rPr lang="en-US" u="sng" dirty="0"/>
              <a:t>Dropout</a:t>
            </a:r>
            <a:r>
              <a:rPr lang="en-US" dirty="0"/>
              <a:t>: if non-zero, introduces a </a:t>
            </a:r>
            <a:r>
              <a:rPr lang="en-US" i="1" dirty="0"/>
              <a:t>Dropout </a:t>
            </a:r>
            <a:r>
              <a:rPr lang="en-US" dirty="0"/>
              <a:t>layer on the outputs of each RNN layer except the last</a:t>
            </a:r>
          </a:p>
          <a:p>
            <a:pPr lvl="1"/>
            <a:r>
              <a:rPr lang="en-US" dirty="0"/>
              <a:t>No effect if </a:t>
            </a:r>
            <a:r>
              <a:rPr lang="en-US" dirty="0" err="1"/>
              <a:t>num_layers</a:t>
            </a:r>
            <a:r>
              <a:rPr lang="en-US" dirty="0"/>
              <a:t>  = 1</a:t>
            </a:r>
          </a:p>
          <a:p>
            <a:r>
              <a:rPr lang="en-US" u="sng" dirty="0"/>
              <a:t>Bidirectional</a:t>
            </a:r>
            <a:r>
              <a:rPr lang="en-US" dirty="0"/>
              <a:t>: Boolean indicating whether the RNN is bidirectional (Default</a:t>
            </a:r>
            <a:r>
              <a:rPr lang="en-US"/>
              <a:t>: False) </a:t>
            </a:r>
            <a:endParaRPr lang="en-US" dirty="0"/>
          </a:p>
        </p:txBody>
      </p:sp>
    </p:spTree>
    <p:extLst>
      <p:ext uri="{BB962C8B-B14F-4D97-AF65-F5344CB8AC3E}">
        <p14:creationId xmlns:p14="http://schemas.microsoft.com/office/powerpoint/2010/main" val="194256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59E2-E259-45F9-93FD-E38F38310B20}"/>
              </a:ext>
            </a:extLst>
          </p:cNvPr>
          <p:cNvSpPr>
            <a:spLocks noGrp="1"/>
          </p:cNvSpPr>
          <p:nvPr>
            <p:ph type="title"/>
          </p:nvPr>
        </p:nvSpPr>
        <p:spPr/>
        <p:txBody>
          <a:bodyPr/>
          <a:lstStyle/>
          <a:p>
            <a:r>
              <a:rPr lang="en-US" dirty="0"/>
              <a:t>RNN Usage</a:t>
            </a:r>
          </a:p>
        </p:txBody>
      </p:sp>
      <p:sp>
        <p:nvSpPr>
          <p:cNvPr id="3" name="Content Placeholder 2">
            <a:extLst>
              <a:ext uri="{FF2B5EF4-FFF2-40B4-BE49-F238E27FC236}">
                <a16:creationId xmlns:a16="http://schemas.microsoft.com/office/drawing/2014/main" id="{16FE23C4-AACE-4824-B4B1-F6F08EE60406}"/>
              </a:ext>
            </a:extLst>
          </p:cNvPr>
          <p:cNvSpPr>
            <a:spLocks noGrp="1"/>
          </p:cNvSpPr>
          <p:nvPr>
            <p:ph idx="1"/>
          </p:nvPr>
        </p:nvSpPr>
        <p:spPr/>
        <p:txBody>
          <a:bodyPr>
            <a:normAutofit/>
          </a:bodyPr>
          <a:lstStyle/>
          <a:p>
            <a:r>
              <a:rPr lang="en-US" sz="3200" dirty="0"/>
              <a:t>Inputs:</a:t>
            </a:r>
          </a:p>
          <a:p>
            <a:pPr lvl="1"/>
            <a:r>
              <a:rPr lang="en-US" sz="2800" dirty="0">
                <a:latin typeface="Consolas" panose="020B0609020204030204" pitchFamily="49" charset="0"/>
              </a:rPr>
              <a:t>input</a:t>
            </a:r>
            <a:r>
              <a:rPr lang="en-US" sz="2800" dirty="0"/>
              <a:t> is a tensor containing the features of the input sequence</a:t>
            </a:r>
          </a:p>
          <a:p>
            <a:pPr lvl="2"/>
            <a:r>
              <a:rPr lang="en-US" sz="2400" dirty="0"/>
              <a:t>Default shape: </a:t>
            </a:r>
            <a:r>
              <a:rPr lang="en-US" sz="2400" i="1" dirty="0"/>
              <a:t>(</a:t>
            </a:r>
            <a:r>
              <a:rPr lang="en-US" sz="2400" i="1" dirty="0" err="1"/>
              <a:t>seq_len</a:t>
            </a:r>
            <a:r>
              <a:rPr lang="en-US" sz="2400" i="1" dirty="0"/>
              <a:t>, batch, </a:t>
            </a:r>
            <a:r>
              <a:rPr lang="en-US" sz="2400" i="1" dirty="0" err="1"/>
              <a:t>input_size</a:t>
            </a:r>
            <a:r>
              <a:rPr lang="en-US" sz="2400" i="1" dirty="0"/>
              <a:t>) </a:t>
            </a:r>
            <a:r>
              <a:rPr lang="en-US" sz="2400" dirty="0"/>
              <a:t>– can change if </a:t>
            </a:r>
            <a:r>
              <a:rPr lang="en-US" sz="2400" dirty="0" err="1"/>
              <a:t>batch_first</a:t>
            </a:r>
            <a:endParaRPr lang="en-US" sz="2400" dirty="0"/>
          </a:p>
          <a:p>
            <a:pPr lvl="2"/>
            <a:r>
              <a:rPr lang="en-US" sz="2400" dirty="0"/>
              <a:t>Can be packed variable length sequence (see </a:t>
            </a:r>
            <a:r>
              <a:rPr lang="en-US" sz="2400" dirty="0" err="1">
                <a:hlinkClick r:id="rId3"/>
              </a:rPr>
              <a:t>torch.nn.utils.rnn.pack_padded_sequence</a:t>
            </a:r>
            <a:r>
              <a:rPr lang="en-US" sz="2400" dirty="0">
                <a:hlinkClick r:id="rId3"/>
              </a:rPr>
              <a:t>()</a:t>
            </a:r>
            <a:r>
              <a:rPr lang="en-US" sz="2400" dirty="0"/>
              <a:t> or </a:t>
            </a:r>
            <a:r>
              <a:rPr lang="en-US" sz="2400" dirty="0">
                <a:hlinkClick r:id="rId4"/>
              </a:rPr>
              <a:t>torch.nn.utils.rnn.pack_sequence()</a:t>
            </a:r>
            <a:r>
              <a:rPr lang="en-US" sz="2400" dirty="0"/>
              <a:t>)</a:t>
            </a:r>
          </a:p>
        </p:txBody>
      </p:sp>
    </p:spTree>
    <p:extLst>
      <p:ext uri="{BB962C8B-B14F-4D97-AF65-F5344CB8AC3E}">
        <p14:creationId xmlns:p14="http://schemas.microsoft.com/office/powerpoint/2010/main" val="168892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59E2-E259-45F9-93FD-E38F38310B20}"/>
              </a:ext>
            </a:extLst>
          </p:cNvPr>
          <p:cNvSpPr>
            <a:spLocks noGrp="1"/>
          </p:cNvSpPr>
          <p:nvPr>
            <p:ph type="title"/>
          </p:nvPr>
        </p:nvSpPr>
        <p:spPr/>
        <p:txBody>
          <a:bodyPr/>
          <a:lstStyle/>
          <a:p>
            <a:r>
              <a:rPr lang="en-US" dirty="0"/>
              <a:t>RNN Usage</a:t>
            </a:r>
          </a:p>
        </p:txBody>
      </p:sp>
      <p:sp>
        <p:nvSpPr>
          <p:cNvPr id="3" name="Content Placeholder 2">
            <a:extLst>
              <a:ext uri="{FF2B5EF4-FFF2-40B4-BE49-F238E27FC236}">
                <a16:creationId xmlns:a16="http://schemas.microsoft.com/office/drawing/2014/main" id="{16FE23C4-AACE-4824-B4B1-F6F08EE60406}"/>
              </a:ext>
            </a:extLst>
          </p:cNvPr>
          <p:cNvSpPr>
            <a:spLocks noGrp="1"/>
          </p:cNvSpPr>
          <p:nvPr>
            <p:ph idx="1"/>
          </p:nvPr>
        </p:nvSpPr>
        <p:spPr>
          <a:xfrm>
            <a:off x="838200" y="1825624"/>
            <a:ext cx="10515600" cy="4667251"/>
          </a:xfrm>
        </p:spPr>
        <p:txBody>
          <a:bodyPr>
            <a:normAutofit lnSpcReduction="10000"/>
          </a:bodyPr>
          <a:lstStyle/>
          <a:p>
            <a:r>
              <a:rPr lang="en-US" sz="3200" dirty="0"/>
              <a:t>Inputs:</a:t>
            </a:r>
          </a:p>
          <a:p>
            <a:pPr lvl="1"/>
            <a:r>
              <a:rPr lang="en-US" sz="2800" dirty="0">
                <a:solidFill>
                  <a:schemeClr val="bg1">
                    <a:lumMod val="75000"/>
                  </a:schemeClr>
                </a:solidFill>
                <a:latin typeface="Consolas" panose="020B0609020204030204" pitchFamily="49" charset="0"/>
              </a:rPr>
              <a:t>input</a:t>
            </a:r>
            <a:r>
              <a:rPr lang="en-US" sz="2800" dirty="0">
                <a:solidFill>
                  <a:schemeClr val="bg1">
                    <a:lumMod val="75000"/>
                  </a:schemeClr>
                </a:solidFill>
              </a:rPr>
              <a:t> is a tensor containing the features of the input sequence</a:t>
            </a:r>
          </a:p>
          <a:p>
            <a:pPr lvl="2"/>
            <a:r>
              <a:rPr lang="en-US" sz="2400" dirty="0">
                <a:solidFill>
                  <a:schemeClr val="bg1">
                    <a:lumMod val="75000"/>
                  </a:schemeClr>
                </a:solidFill>
              </a:rPr>
              <a:t>Default shape</a:t>
            </a:r>
            <a:r>
              <a:rPr lang="en-US" sz="2400" i="1" dirty="0">
                <a:solidFill>
                  <a:schemeClr val="bg1">
                    <a:lumMod val="75000"/>
                  </a:schemeClr>
                </a:solidFill>
              </a:rPr>
              <a:t>: (</a:t>
            </a:r>
            <a:r>
              <a:rPr lang="en-US" sz="2400" i="1" dirty="0" err="1">
                <a:solidFill>
                  <a:schemeClr val="bg1">
                    <a:lumMod val="75000"/>
                  </a:schemeClr>
                </a:solidFill>
              </a:rPr>
              <a:t>seq_len</a:t>
            </a:r>
            <a:r>
              <a:rPr lang="en-US" sz="2400" i="1" dirty="0">
                <a:solidFill>
                  <a:schemeClr val="bg1">
                    <a:lumMod val="75000"/>
                  </a:schemeClr>
                </a:solidFill>
              </a:rPr>
              <a:t>, batch, </a:t>
            </a:r>
            <a:r>
              <a:rPr lang="en-US" sz="2400" i="1" dirty="0" err="1">
                <a:solidFill>
                  <a:schemeClr val="bg1">
                    <a:lumMod val="75000"/>
                  </a:schemeClr>
                </a:solidFill>
              </a:rPr>
              <a:t>input_size</a:t>
            </a:r>
            <a:r>
              <a:rPr lang="en-US" sz="2400" i="1" dirty="0">
                <a:solidFill>
                  <a:schemeClr val="bg1">
                    <a:lumMod val="75000"/>
                  </a:schemeClr>
                </a:solidFill>
              </a:rPr>
              <a:t>)</a:t>
            </a:r>
            <a:r>
              <a:rPr lang="en-US" sz="2400" dirty="0">
                <a:solidFill>
                  <a:schemeClr val="bg1">
                    <a:lumMod val="75000"/>
                  </a:schemeClr>
                </a:solidFill>
              </a:rPr>
              <a:t> – can change if </a:t>
            </a:r>
            <a:r>
              <a:rPr lang="en-US" sz="2400" dirty="0" err="1">
                <a:solidFill>
                  <a:schemeClr val="bg1">
                    <a:lumMod val="75000"/>
                  </a:schemeClr>
                </a:solidFill>
              </a:rPr>
              <a:t>batch_first</a:t>
            </a:r>
            <a:endParaRPr lang="en-US" sz="2400" dirty="0">
              <a:solidFill>
                <a:schemeClr val="bg1">
                  <a:lumMod val="75000"/>
                </a:schemeClr>
              </a:solidFill>
            </a:endParaRPr>
          </a:p>
          <a:p>
            <a:pPr lvl="2"/>
            <a:r>
              <a:rPr lang="en-US" sz="2400" dirty="0">
                <a:solidFill>
                  <a:schemeClr val="bg1">
                    <a:lumMod val="75000"/>
                  </a:schemeClr>
                </a:solidFill>
              </a:rPr>
              <a:t>Can be packed variable length sequence (see </a:t>
            </a:r>
            <a:r>
              <a:rPr lang="en-US" sz="2400" dirty="0" err="1">
                <a:solidFill>
                  <a:srgbClr val="0563C1"/>
                </a:solidFill>
                <a:hlinkClick r:id="rId3">
                  <a:extLst>
                    <a:ext uri="{A12FA001-AC4F-418D-AE19-62706E023703}">
                      <ahyp:hlinkClr xmlns:ahyp="http://schemas.microsoft.com/office/drawing/2018/hyperlinkcolor" val="tx"/>
                    </a:ext>
                  </a:extLst>
                </a:hlinkClick>
              </a:rPr>
              <a:t>torch.nn.utils.rnn.pack_padded_sequence</a:t>
            </a:r>
            <a:r>
              <a:rPr lang="en-US" sz="2400" dirty="0">
                <a:solidFill>
                  <a:schemeClr val="bg1">
                    <a:lumMod val="75000"/>
                  </a:schemeClr>
                </a:solidFill>
                <a:hlinkClick r:id="rId3">
                  <a:extLst>
                    <a:ext uri="{A12FA001-AC4F-418D-AE19-62706E023703}">
                      <ahyp:hlinkClr xmlns:ahyp="http://schemas.microsoft.com/office/drawing/2018/hyperlinkcolor" val="tx"/>
                    </a:ext>
                  </a:extLst>
                </a:hlinkClick>
              </a:rPr>
              <a:t>()</a:t>
            </a:r>
            <a:r>
              <a:rPr lang="en-US" sz="2400" dirty="0">
                <a:solidFill>
                  <a:schemeClr val="bg1">
                    <a:lumMod val="75000"/>
                  </a:schemeClr>
                </a:solidFill>
              </a:rPr>
              <a:t> or </a:t>
            </a:r>
            <a:r>
              <a:rPr lang="en-US" sz="2400" dirty="0">
                <a:solidFill>
                  <a:schemeClr val="bg1">
                    <a:lumMod val="75000"/>
                  </a:schemeClr>
                </a:solidFill>
                <a:hlinkClick r:id="rId4">
                  <a:extLst>
                    <a:ext uri="{A12FA001-AC4F-418D-AE19-62706E023703}">
                      <ahyp:hlinkClr xmlns:ahyp="http://schemas.microsoft.com/office/drawing/2018/hyperlinkcolor" val="tx"/>
                    </a:ext>
                  </a:extLst>
                </a:hlinkClick>
              </a:rPr>
              <a:t>torch.nn.utils.rnn.pack_sequence()</a:t>
            </a:r>
            <a:r>
              <a:rPr lang="en-US" sz="2400" dirty="0">
                <a:solidFill>
                  <a:schemeClr val="bg1">
                    <a:lumMod val="75000"/>
                  </a:schemeClr>
                </a:solidFill>
              </a:rPr>
              <a:t>)</a:t>
            </a:r>
          </a:p>
          <a:p>
            <a:pPr lvl="2"/>
            <a:endParaRPr lang="en-US" sz="2400" dirty="0"/>
          </a:p>
          <a:p>
            <a:pPr lvl="1"/>
            <a:r>
              <a:rPr lang="en-US" sz="2800" dirty="0">
                <a:latin typeface="Consolas" panose="020B0609020204030204" pitchFamily="49" charset="0"/>
              </a:rPr>
              <a:t>h_0</a:t>
            </a:r>
            <a:r>
              <a:rPr lang="en-US" sz="2800" dirty="0"/>
              <a:t> is a tensor containing the initial hidden state for each element in batch</a:t>
            </a:r>
          </a:p>
          <a:p>
            <a:pPr lvl="2"/>
            <a:r>
              <a:rPr lang="en-US" sz="2400" dirty="0"/>
              <a:t>Shape: </a:t>
            </a:r>
            <a:r>
              <a:rPr lang="en-US" sz="2400" i="1" dirty="0"/>
              <a:t>(</a:t>
            </a:r>
            <a:r>
              <a:rPr lang="en-US" sz="2400" i="1" dirty="0" err="1"/>
              <a:t>num_layers</a:t>
            </a:r>
            <a:r>
              <a:rPr lang="en-US" sz="2400" i="1" dirty="0"/>
              <a:t>*</a:t>
            </a:r>
            <a:r>
              <a:rPr lang="en-US" sz="2400" i="1" dirty="0" err="1"/>
              <a:t>num_directions</a:t>
            </a:r>
            <a:r>
              <a:rPr lang="en-US" sz="2400" i="1" dirty="0"/>
              <a:t>, batch, </a:t>
            </a:r>
            <a:r>
              <a:rPr lang="en-US" sz="2400" i="1" dirty="0" err="1"/>
              <a:t>hidden_size</a:t>
            </a:r>
            <a:r>
              <a:rPr lang="en-US" sz="2400" i="1" dirty="0"/>
              <a:t>)</a:t>
            </a:r>
          </a:p>
          <a:p>
            <a:pPr lvl="2"/>
            <a:r>
              <a:rPr lang="en-US" sz="2400" dirty="0"/>
              <a:t>Common practice is to use </a:t>
            </a:r>
            <a:r>
              <a:rPr lang="en-US" sz="1800" dirty="0" err="1">
                <a:latin typeface="Consolas" panose="020B0609020204030204" pitchFamily="49" charset="0"/>
              </a:rPr>
              <a:t>torch.zeros</a:t>
            </a:r>
            <a:r>
              <a:rPr lang="en-US" sz="1800" dirty="0">
                <a:latin typeface="Consolas" panose="020B0609020204030204" pitchFamily="49" charset="0"/>
              </a:rPr>
              <a:t>(</a:t>
            </a:r>
            <a:r>
              <a:rPr lang="en-US" sz="1800" dirty="0" err="1">
                <a:latin typeface="Consolas" panose="020B0609020204030204" pitchFamily="49" charset="0"/>
              </a:rPr>
              <a:t>num_layers</a:t>
            </a:r>
            <a:r>
              <a:rPr lang="en-US" sz="1800" dirty="0">
                <a:latin typeface="Consolas" panose="020B0609020204030204" pitchFamily="49" charset="0"/>
              </a:rPr>
              <a:t>*</a:t>
            </a:r>
            <a:r>
              <a:rPr lang="en-US" sz="1800" dirty="0" err="1">
                <a:latin typeface="Consolas" panose="020B0609020204030204" pitchFamily="49" charset="0"/>
              </a:rPr>
              <a:t>num_directions</a:t>
            </a:r>
            <a:r>
              <a:rPr lang="en-US" sz="1800" dirty="0">
                <a:latin typeface="Consolas" panose="020B0609020204030204" pitchFamily="49" charset="0"/>
              </a:rPr>
              <a:t>, batch, </a:t>
            </a:r>
            <a:r>
              <a:rPr lang="en-US" sz="1800" dirty="0" err="1">
                <a:latin typeface="Consolas" panose="020B0609020204030204" pitchFamily="49" charset="0"/>
              </a:rPr>
              <a:t>hidden_size</a:t>
            </a:r>
            <a:r>
              <a:rPr lang="en-US" sz="1800" dirty="0">
                <a:latin typeface="Consolas" panose="020B0609020204030204" pitchFamily="49" charset="0"/>
              </a:rPr>
              <a:t>)</a:t>
            </a:r>
          </a:p>
          <a:p>
            <a:pPr lvl="2"/>
            <a:r>
              <a:rPr lang="en-US" sz="2400" dirty="0">
                <a:latin typeface="Calibri" panose="020F0502020204030204" pitchFamily="34" charset="0"/>
                <a:cs typeface="Calibri" panose="020F0502020204030204" pitchFamily="34" charset="0"/>
              </a:rPr>
              <a:t>If None, will default to </a:t>
            </a:r>
            <a:r>
              <a:rPr lang="en-US" sz="2400" dirty="0" err="1">
                <a:latin typeface="Calibri" panose="020F0502020204030204" pitchFamily="34" charset="0"/>
                <a:cs typeface="Calibri" panose="020F0502020204030204" pitchFamily="34" charset="0"/>
              </a:rPr>
              <a:t>torch.zeros</a:t>
            </a:r>
            <a:r>
              <a:rPr lang="en-US" sz="2400" dirty="0">
                <a:latin typeface="Calibri" panose="020F0502020204030204" pitchFamily="34" charset="0"/>
                <a:cs typeface="Calibri" panose="020F0502020204030204" pitchFamily="34" charset="0"/>
              </a:rPr>
              <a:t> of the appropriate size</a:t>
            </a:r>
          </a:p>
        </p:txBody>
      </p:sp>
    </p:spTree>
    <p:extLst>
      <p:ext uri="{BB962C8B-B14F-4D97-AF65-F5344CB8AC3E}">
        <p14:creationId xmlns:p14="http://schemas.microsoft.com/office/powerpoint/2010/main" val="2402398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69B-188E-415E-8634-1D17A5E82CBC}"/>
              </a:ext>
            </a:extLst>
          </p:cNvPr>
          <p:cNvSpPr>
            <a:spLocks noGrp="1"/>
          </p:cNvSpPr>
          <p:nvPr>
            <p:ph type="title"/>
          </p:nvPr>
        </p:nvSpPr>
        <p:spPr/>
        <p:txBody>
          <a:bodyPr/>
          <a:lstStyle/>
          <a:p>
            <a:r>
              <a:rPr lang="en-US" dirty="0"/>
              <a:t>RNN Usage</a:t>
            </a:r>
          </a:p>
        </p:txBody>
      </p:sp>
      <p:sp>
        <p:nvSpPr>
          <p:cNvPr id="3" name="Content Placeholder 2">
            <a:extLst>
              <a:ext uri="{FF2B5EF4-FFF2-40B4-BE49-F238E27FC236}">
                <a16:creationId xmlns:a16="http://schemas.microsoft.com/office/drawing/2014/main" id="{B6D06337-017E-4CB2-8F21-7C58781F4021}"/>
              </a:ext>
            </a:extLst>
          </p:cNvPr>
          <p:cNvSpPr>
            <a:spLocks noGrp="1"/>
          </p:cNvSpPr>
          <p:nvPr>
            <p:ph idx="1"/>
          </p:nvPr>
        </p:nvSpPr>
        <p:spPr/>
        <p:txBody>
          <a:bodyPr>
            <a:normAutofit/>
          </a:bodyPr>
          <a:lstStyle/>
          <a:p>
            <a:r>
              <a:rPr lang="en-US" sz="3200" dirty="0"/>
              <a:t>Outputs</a:t>
            </a:r>
          </a:p>
          <a:p>
            <a:pPr lvl="1"/>
            <a:r>
              <a:rPr lang="en-US" sz="2800" dirty="0">
                <a:latin typeface="Consolas" panose="020B0609020204030204" pitchFamily="49" charset="0"/>
              </a:rPr>
              <a:t>output</a:t>
            </a:r>
            <a:r>
              <a:rPr lang="en-US" sz="2800" dirty="0"/>
              <a:t> is a tensor containing the output features </a:t>
            </a:r>
            <a:r>
              <a:rPr lang="en-US" sz="2800" i="1" dirty="0"/>
              <a:t>(</a:t>
            </a:r>
            <a:r>
              <a:rPr lang="en-US" sz="2800" i="1" dirty="0" err="1"/>
              <a:t>h_t</a:t>
            </a:r>
            <a:r>
              <a:rPr lang="en-US" sz="2800" i="1" dirty="0"/>
              <a:t>)</a:t>
            </a:r>
            <a:r>
              <a:rPr lang="en-US" sz="2800" dirty="0"/>
              <a:t> from the </a:t>
            </a:r>
            <a:r>
              <a:rPr lang="en-US" sz="2800" b="1" dirty="0"/>
              <a:t>last </a:t>
            </a:r>
            <a:r>
              <a:rPr lang="en-US" sz="2800" dirty="0"/>
              <a:t>layer of the RNN, for each </a:t>
            </a:r>
            <a:r>
              <a:rPr lang="en-US" sz="2800" i="1" dirty="0"/>
              <a:t>t</a:t>
            </a:r>
            <a:r>
              <a:rPr lang="en-US" sz="2800" dirty="0"/>
              <a:t>.</a:t>
            </a:r>
          </a:p>
          <a:p>
            <a:pPr lvl="2"/>
            <a:r>
              <a:rPr lang="en-US" sz="2400" dirty="0"/>
              <a:t>Default shape: </a:t>
            </a:r>
            <a:r>
              <a:rPr lang="en-US" sz="2400" i="1" dirty="0"/>
              <a:t>(</a:t>
            </a:r>
            <a:r>
              <a:rPr lang="en-US" sz="2400" i="1" dirty="0" err="1"/>
              <a:t>seq_len</a:t>
            </a:r>
            <a:r>
              <a:rPr lang="en-US" sz="2400" i="1" dirty="0"/>
              <a:t>, batch, </a:t>
            </a:r>
            <a:r>
              <a:rPr lang="en-US" sz="2400" i="1" dirty="0" err="1"/>
              <a:t>num_directions</a:t>
            </a:r>
            <a:r>
              <a:rPr lang="en-US" sz="2400" i="1" dirty="0"/>
              <a:t>*</a:t>
            </a:r>
            <a:r>
              <a:rPr lang="en-US" sz="2400" i="1" dirty="0" err="1"/>
              <a:t>hidden_size</a:t>
            </a:r>
            <a:r>
              <a:rPr lang="en-US" sz="2400" i="1" dirty="0"/>
              <a:t>)</a:t>
            </a:r>
          </a:p>
        </p:txBody>
      </p:sp>
    </p:spTree>
    <p:extLst>
      <p:ext uri="{BB962C8B-B14F-4D97-AF65-F5344CB8AC3E}">
        <p14:creationId xmlns:p14="http://schemas.microsoft.com/office/powerpoint/2010/main" val="287823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69B-188E-415E-8634-1D17A5E82CBC}"/>
              </a:ext>
            </a:extLst>
          </p:cNvPr>
          <p:cNvSpPr>
            <a:spLocks noGrp="1"/>
          </p:cNvSpPr>
          <p:nvPr>
            <p:ph type="title"/>
          </p:nvPr>
        </p:nvSpPr>
        <p:spPr/>
        <p:txBody>
          <a:bodyPr/>
          <a:lstStyle/>
          <a:p>
            <a:r>
              <a:rPr lang="en-US" dirty="0"/>
              <a:t>RNN Usage</a:t>
            </a:r>
          </a:p>
        </p:txBody>
      </p:sp>
      <p:sp>
        <p:nvSpPr>
          <p:cNvPr id="3" name="Content Placeholder 2">
            <a:extLst>
              <a:ext uri="{FF2B5EF4-FFF2-40B4-BE49-F238E27FC236}">
                <a16:creationId xmlns:a16="http://schemas.microsoft.com/office/drawing/2014/main" id="{B6D06337-017E-4CB2-8F21-7C58781F4021}"/>
              </a:ext>
            </a:extLst>
          </p:cNvPr>
          <p:cNvSpPr>
            <a:spLocks noGrp="1"/>
          </p:cNvSpPr>
          <p:nvPr>
            <p:ph idx="1"/>
          </p:nvPr>
        </p:nvSpPr>
        <p:spPr/>
        <p:txBody>
          <a:bodyPr>
            <a:normAutofit/>
          </a:bodyPr>
          <a:lstStyle/>
          <a:p>
            <a:r>
              <a:rPr lang="en-US" sz="3200" dirty="0"/>
              <a:t>Outputs</a:t>
            </a:r>
          </a:p>
          <a:p>
            <a:pPr lvl="1"/>
            <a:r>
              <a:rPr lang="en-US" sz="2800" dirty="0">
                <a:solidFill>
                  <a:schemeClr val="bg1">
                    <a:lumMod val="75000"/>
                  </a:schemeClr>
                </a:solidFill>
                <a:latin typeface="Consolas" panose="020B0609020204030204" pitchFamily="49" charset="0"/>
              </a:rPr>
              <a:t>output</a:t>
            </a:r>
            <a:r>
              <a:rPr lang="en-US" sz="2800" dirty="0">
                <a:solidFill>
                  <a:schemeClr val="bg1">
                    <a:lumMod val="75000"/>
                  </a:schemeClr>
                </a:solidFill>
              </a:rPr>
              <a:t> is a tensor containing the output features </a:t>
            </a:r>
            <a:r>
              <a:rPr lang="en-US" sz="2800" i="1" dirty="0">
                <a:solidFill>
                  <a:schemeClr val="bg1">
                    <a:lumMod val="75000"/>
                  </a:schemeClr>
                </a:solidFill>
              </a:rPr>
              <a:t>(</a:t>
            </a:r>
            <a:r>
              <a:rPr lang="en-US" sz="2800" i="1" dirty="0" err="1">
                <a:solidFill>
                  <a:schemeClr val="bg1">
                    <a:lumMod val="75000"/>
                  </a:schemeClr>
                </a:solidFill>
              </a:rPr>
              <a:t>h_t</a:t>
            </a:r>
            <a:r>
              <a:rPr lang="en-US" sz="2800" i="1" dirty="0">
                <a:solidFill>
                  <a:schemeClr val="bg1">
                    <a:lumMod val="75000"/>
                  </a:schemeClr>
                </a:solidFill>
              </a:rPr>
              <a:t>)</a:t>
            </a:r>
            <a:r>
              <a:rPr lang="en-US" sz="2800" dirty="0">
                <a:solidFill>
                  <a:schemeClr val="bg1">
                    <a:lumMod val="75000"/>
                  </a:schemeClr>
                </a:solidFill>
              </a:rPr>
              <a:t> from the </a:t>
            </a:r>
            <a:r>
              <a:rPr lang="en-US" sz="2800" b="1" dirty="0">
                <a:solidFill>
                  <a:schemeClr val="bg1">
                    <a:lumMod val="75000"/>
                  </a:schemeClr>
                </a:solidFill>
              </a:rPr>
              <a:t>last </a:t>
            </a:r>
            <a:r>
              <a:rPr lang="en-US" sz="2800" dirty="0">
                <a:solidFill>
                  <a:schemeClr val="bg1">
                    <a:lumMod val="75000"/>
                  </a:schemeClr>
                </a:solidFill>
              </a:rPr>
              <a:t>layer of the RNN, for each </a:t>
            </a:r>
            <a:r>
              <a:rPr lang="en-US" sz="2800" i="1" dirty="0">
                <a:solidFill>
                  <a:schemeClr val="bg1">
                    <a:lumMod val="75000"/>
                  </a:schemeClr>
                </a:solidFill>
              </a:rPr>
              <a:t>t</a:t>
            </a:r>
            <a:r>
              <a:rPr lang="en-US" sz="2800" dirty="0">
                <a:solidFill>
                  <a:schemeClr val="bg1">
                    <a:lumMod val="75000"/>
                  </a:schemeClr>
                </a:solidFill>
              </a:rPr>
              <a:t>.</a:t>
            </a:r>
          </a:p>
          <a:p>
            <a:pPr lvl="2"/>
            <a:r>
              <a:rPr lang="en-US" sz="2400" dirty="0">
                <a:solidFill>
                  <a:schemeClr val="bg1">
                    <a:lumMod val="75000"/>
                  </a:schemeClr>
                </a:solidFill>
              </a:rPr>
              <a:t>Default shape: </a:t>
            </a:r>
            <a:r>
              <a:rPr lang="en-US" sz="2400" i="1" dirty="0">
                <a:solidFill>
                  <a:schemeClr val="bg1">
                    <a:lumMod val="75000"/>
                  </a:schemeClr>
                </a:solidFill>
              </a:rPr>
              <a:t>(</a:t>
            </a:r>
            <a:r>
              <a:rPr lang="en-US" sz="2400" i="1" dirty="0" err="1">
                <a:solidFill>
                  <a:schemeClr val="bg1">
                    <a:lumMod val="75000"/>
                  </a:schemeClr>
                </a:solidFill>
              </a:rPr>
              <a:t>seq_len</a:t>
            </a:r>
            <a:r>
              <a:rPr lang="en-US" sz="2400" i="1" dirty="0">
                <a:solidFill>
                  <a:schemeClr val="bg1">
                    <a:lumMod val="75000"/>
                  </a:schemeClr>
                </a:solidFill>
              </a:rPr>
              <a:t>, batch, </a:t>
            </a:r>
            <a:r>
              <a:rPr lang="en-US" sz="2400" i="1" dirty="0" err="1">
                <a:solidFill>
                  <a:schemeClr val="bg1">
                    <a:lumMod val="75000"/>
                  </a:schemeClr>
                </a:solidFill>
              </a:rPr>
              <a:t>num_directions</a:t>
            </a:r>
            <a:r>
              <a:rPr lang="en-US" sz="2400" i="1" dirty="0">
                <a:solidFill>
                  <a:schemeClr val="bg1">
                    <a:lumMod val="75000"/>
                  </a:schemeClr>
                </a:solidFill>
              </a:rPr>
              <a:t>*</a:t>
            </a:r>
            <a:r>
              <a:rPr lang="en-US" sz="2400" i="1" dirty="0" err="1">
                <a:solidFill>
                  <a:schemeClr val="bg1">
                    <a:lumMod val="75000"/>
                  </a:schemeClr>
                </a:solidFill>
              </a:rPr>
              <a:t>hidden_size</a:t>
            </a:r>
            <a:r>
              <a:rPr lang="en-US" sz="2400" i="1" dirty="0">
                <a:solidFill>
                  <a:schemeClr val="bg1">
                    <a:lumMod val="75000"/>
                  </a:schemeClr>
                </a:solidFill>
              </a:rPr>
              <a:t>)</a:t>
            </a:r>
          </a:p>
          <a:p>
            <a:pPr marL="914400" lvl="2" indent="0">
              <a:buNone/>
            </a:pPr>
            <a:endParaRPr lang="en-US" sz="2400" i="1" dirty="0"/>
          </a:p>
          <a:p>
            <a:pPr lvl="1"/>
            <a:r>
              <a:rPr lang="en-US" sz="2800" dirty="0" err="1">
                <a:latin typeface="Consolas" panose="020B0609020204030204" pitchFamily="49" charset="0"/>
              </a:rPr>
              <a:t>h_n</a:t>
            </a:r>
            <a:r>
              <a:rPr lang="en-US" sz="2800" dirty="0">
                <a:latin typeface="Consolas" panose="020B0609020204030204" pitchFamily="49" charset="0"/>
              </a:rPr>
              <a:t> </a:t>
            </a:r>
            <a:r>
              <a:rPr lang="en-US" sz="2800" dirty="0"/>
              <a:t>is a tensor containing the all the hidden states for t = </a:t>
            </a:r>
            <a:r>
              <a:rPr lang="en-US" sz="2800" dirty="0" err="1"/>
              <a:t>seq_len</a:t>
            </a:r>
            <a:r>
              <a:rPr lang="en-US" sz="2800" dirty="0"/>
              <a:t> (i.e., after the final time step of the sequence)</a:t>
            </a:r>
          </a:p>
          <a:p>
            <a:pPr lvl="2"/>
            <a:r>
              <a:rPr lang="en-US" sz="2400" dirty="0"/>
              <a:t>Shape: </a:t>
            </a:r>
            <a:r>
              <a:rPr lang="en-US" sz="2400" i="1" dirty="0"/>
              <a:t>(</a:t>
            </a:r>
            <a:r>
              <a:rPr lang="en-US" sz="2400" i="1" dirty="0" err="1"/>
              <a:t>num_layers</a:t>
            </a:r>
            <a:r>
              <a:rPr lang="en-US" sz="2400" i="1" dirty="0"/>
              <a:t>*</a:t>
            </a:r>
            <a:r>
              <a:rPr lang="en-US" sz="2400" i="1" dirty="0" err="1"/>
              <a:t>num_directions</a:t>
            </a:r>
            <a:r>
              <a:rPr lang="en-US" sz="2400" i="1" dirty="0"/>
              <a:t>, batch, </a:t>
            </a:r>
            <a:r>
              <a:rPr lang="en-US" sz="2400" i="1" dirty="0" err="1"/>
              <a:t>hidden_size</a:t>
            </a:r>
            <a:r>
              <a:rPr lang="en-US" sz="2400" i="1" dirty="0"/>
              <a:t>)</a:t>
            </a:r>
          </a:p>
        </p:txBody>
      </p:sp>
    </p:spTree>
    <p:extLst>
      <p:ext uri="{BB962C8B-B14F-4D97-AF65-F5344CB8AC3E}">
        <p14:creationId xmlns:p14="http://schemas.microsoft.com/office/powerpoint/2010/main" val="370023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7CB8-2CEA-48C1-BA38-6F22A71C9E0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F99BFD-9633-4764-9386-22C381418669}"/>
              </a:ext>
            </a:extLst>
          </p:cNvPr>
          <p:cNvSpPr>
            <a:spLocks noGrp="1"/>
          </p:cNvSpPr>
          <p:nvPr>
            <p:ph idx="1"/>
          </p:nvPr>
        </p:nvSpPr>
        <p:spPr/>
        <p:txBody>
          <a:bodyPr/>
          <a:lstStyle/>
          <a:p>
            <a:r>
              <a:rPr lang="en-US" dirty="0"/>
              <a:t>Sequential Data</a:t>
            </a:r>
          </a:p>
          <a:p>
            <a:r>
              <a:rPr lang="en-US" dirty="0"/>
              <a:t>Intro to Recurrent Neural Networks (RNNs)</a:t>
            </a:r>
          </a:p>
          <a:p>
            <a:r>
              <a:rPr lang="en-US" dirty="0"/>
              <a:t>Challenges with RNNs</a:t>
            </a:r>
          </a:p>
          <a:p>
            <a:r>
              <a:rPr lang="en-US" dirty="0"/>
              <a:t>Example: Sine Wave Generation</a:t>
            </a:r>
          </a:p>
          <a:p>
            <a:r>
              <a:rPr lang="en-US" dirty="0"/>
              <a:t>Assignment: Cosine Waves</a:t>
            </a:r>
          </a:p>
        </p:txBody>
      </p:sp>
    </p:spTree>
    <p:extLst>
      <p:ext uri="{BB962C8B-B14F-4D97-AF65-F5344CB8AC3E}">
        <p14:creationId xmlns:p14="http://schemas.microsoft.com/office/powerpoint/2010/main" val="396822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952-9060-4702-9464-89B204C93846}"/>
              </a:ext>
            </a:extLst>
          </p:cNvPr>
          <p:cNvSpPr>
            <a:spLocks noGrp="1"/>
          </p:cNvSpPr>
          <p:nvPr>
            <p:ph type="title"/>
          </p:nvPr>
        </p:nvSpPr>
        <p:spPr/>
        <p:txBody>
          <a:bodyPr/>
          <a:lstStyle/>
          <a:p>
            <a:r>
              <a:rPr lang="en-US" dirty="0"/>
              <a:t>RNN Problem Types</a:t>
            </a:r>
          </a:p>
        </p:txBody>
      </p:sp>
      <p:pic>
        <p:nvPicPr>
          <p:cNvPr id="7" name="Content Placeholder 6">
            <a:extLst>
              <a:ext uri="{FF2B5EF4-FFF2-40B4-BE49-F238E27FC236}">
                <a16:creationId xmlns:a16="http://schemas.microsoft.com/office/drawing/2014/main" id="{B840F2D1-A731-4821-9710-15A70EE8A1C6}"/>
              </a:ext>
            </a:extLst>
          </p:cNvPr>
          <p:cNvPicPr>
            <a:picLocks noGrp="1" noChangeAspect="1"/>
          </p:cNvPicPr>
          <p:nvPr>
            <p:ph idx="1"/>
          </p:nvPr>
        </p:nvPicPr>
        <p:blipFill>
          <a:blip r:embed="rId3"/>
          <a:stretch>
            <a:fillRect/>
          </a:stretch>
        </p:blipFill>
        <p:spPr>
          <a:xfrm>
            <a:off x="838200" y="2355512"/>
            <a:ext cx="10515600" cy="3291564"/>
          </a:xfrm>
          <a:prstGeom prst="rect">
            <a:avLst/>
          </a:prstGeom>
        </p:spPr>
      </p:pic>
    </p:spTree>
    <p:extLst>
      <p:ext uri="{BB962C8B-B14F-4D97-AF65-F5344CB8AC3E}">
        <p14:creationId xmlns:p14="http://schemas.microsoft.com/office/powerpoint/2010/main" val="317450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952-9060-4702-9464-89B204C93846}"/>
              </a:ext>
            </a:extLst>
          </p:cNvPr>
          <p:cNvSpPr>
            <a:spLocks noGrp="1"/>
          </p:cNvSpPr>
          <p:nvPr>
            <p:ph type="title"/>
          </p:nvPr>
        </p:nvSpPr>
        <p:spPr/>
        <p:txBody>
          <a:bodyPr/>
          <a:lstStyle/>
          <a:p>
            <a:r>
              <a:rPr lang="en-US" dirty="0"/>
              <a:t>RNN Problem Types</a:t>
            </a:r>
          </a:p>
        </p:txBody>
      </p:sp>
      <p:pic>
        <p:nvPicPr>
          <p:cNvPr id="7" name="Content Placeholder 6">
            <a:extLst>
              <a:ext uri="{FF2B5EF4-FFF2-40B4-BE49-F238E27FC236}">
                <a16:creationId xmlns:a16="http://schemas.microsoft.com/office/drawing/2014/main" id="{B840F2D1-A731-4821-9710-15A70EE8A1C6}"/>
              </a:ext>
            </a:extLst>
          </p:cNvPr>
          <p:cNvPicPr>
            <a:picLocks noGrp="1" noChangeAspect="1"/>
          </p:cNvPicPr>
          <p:nvPr>
            <p:ph idx="1"/>
          </p:nvPr>
        </p:nvPicPr>
        <p:blipFill rotWithShape="1">
          <a:blip r:embed="rId3"/>
          <a:srcRect r="87474"/>
          <a:stretch/>
        </p:blipFill>
        <p:spPr>
          <a:xfrm>
            <a:off x="838200" y="2355512"/>
            <a:ext cx="1317171" cy="3291564"/>
          </a:xfrm>
          <a:prstGeom prst="rect">
            <a:avLst/>
          </a:prstGeom>
        </p:spPr>
      </p:pic>
      <p:pic>
        <p:nvPicPr>
          <p:cNvPr id="4" name="Content Placeholder 6">
            <a:extLst>
              <a:ext uri="{FF2B5EF4-FFF2-40B4-BE49-F238E27FC236}">
                <a16:creationId xmlns:a16="http://schemas.microsoft.com/office/drawing/2014/main" id="{C401FD94-43DE-4E27-B901-E834E1CE43B5}"/>
              </a:ext>
            </a:extLst>
          </p:cNvPr>
          <p:cNvPicPr>
            <a:picLocks noChangeAspect="1"/>
          </p:cNvPicPr>
          <p:nvPr/>
        </p:nvPicPr>
        <p:blipFill>
          <a:blip r:embed="rId3">
            <a:alphaModFix amt="20000"/>
          </a:blip>
          <a:stretch>
            <a:fillRect/>
          </a:stretch>
        </p:blipFill>
        <p:spPr>
          <a:xfrm>
            <a:off x="838200" y="2355512"/>
            <a:ext cx="10515600" cy="3291564"/>
          </a:xfrm>
          <a:prstGeom prst="rect">
            <a:avLst/>
          </a:prstGeom>
        </p:spPr>
      </p:pic>
    </p:spTree>
    <p:extLst>
      <p:ext uri="{BB962C8B-B14F-4D97-AF65-F5344CB8AC3E}">
        <p14:creationId xmlns:p14="http://schemas.microsoft.com/office/powerpoint/2010/main" val="175038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C401FD94-43DE-4E27-B901-E834E1CE43B5}"/>
              </a:ext>
            </a:extLst>
          </p:cNvPr>
          <p:cNvPicPr>
            <a:picLocks noChangeAspect="1"/>
          </p:cNvPicPr>
          <p:nvPr/>
        </p:nvPicPr>
        <p:blipFill>
          <a:blip r:embed="rId3">
            <a:alphaModFix amt="20000"/>
          </a:blip>
          <a:stretch>
            <a:fillRect/>
          </a:stretch>
        </p:blipFill>
        <p:spPr>
          <a:xfrm>
            <a:off x="838200" y="2355512"/>
            <a:ext cx="10515600" cy="3291564"/>
          </a:xfrm>
          <a:prstGeom prst="rect">
            <a:avLst/>
          </a:prstGeom>
        </p:spPr>
      </p:pic>
      <p:sp>
        <p:nvSpPr>
          <p:cNvPr id="2" name="Title 1">
            <a:extLst>
              <a:ext uri="{FF2B5EF4-FFF2-40B4-BE49-F238E27FC236}">
                <a16:creationId xmlns:a16="http://schemas.microsoft.com/office/drawing/2014/main" id="{C3429952-9060-4702-9464-89B204C93846}"/>
              </a:ext>
            </a:extLst>
          </p:cNvPr>
          <p:cNvSpPr>
            <a:spLocks noGrp="1"/>
          </p:cNvSpPr>
          <p:nvPr>
            <p:ph type="title"/>
          </p:nvPr>
        </p:nvSpPr>
        <p:spPr/>
        <p:txBody>
          <a:bodyPr/>
          <a:lstStyle/>
          <a:p>
            <a:r>
              <a:rPr lang="en-US" dirty="0"/>
              <a:t>RNN Problem Types</a:t>
            </a:r>
          </a:p>
        </p:txBody>
      </p:sp>
      <p:pic>
        <p:nvPicPr>
          <p:cNvPr id="7" name="Content Placeholder 6">
            <a:extLst>
              <a:ext uri="{FF2B5EF4-FFF2-40B4-BE49-F238E27FC236}">
                <a16:creationId xmlns:a16="http://schemas.microsoft.com/office/drawing/2014/main" id="{B840F2D1-A731-4821-9710-15A70EE8A1C6}"/>
              </a:ext>
            </a:extLst>
          </p:cNvPr>
          <p:cNvPicPr>
            <a:picLocks noGrp="1" noChangeAspect="1"/>
          </p:cNvPicPr>
          <p:nvPr>
            <p:ph idx="1"/>
          </p:nvPr>
        </p:nvPicPr>
        <p:blipFill rotWithShape="1">
          <a:blip r:embed="rId3"/>
          <a:srcRect l="13665" r="67702"/>
          <a:stretch/>
        </p:blipFill>
        <p:spPr>
          <a:xfrm>
            <a:off x="2275114" y="2355512"/>
            <a:ext cx="1959429" cy="3291564"/>
          </a:xfrm>
          <a:prstGeom prst="rect">
            <a:avLst/>
          </a:prstGeom>
        </p:spPr>
      </p:pic>
    </p:spTree>
    <p:extLst>
      <p:ext uri="{BB962C8B-B14F-4D97-AF65-F5344CB8AC3E}">
        <p14:creationId xmlns:p14="http://schemas.microsoft.com/office/powerpoint/2010/main" val="2835180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C401FD94-43DE-4E27-B901-E834E1CE43B5}"/>
              </a:ext>
            </a:extLst>
          </p:cNvPr>
          <p:cNvPicPr>
            <a:picLocks noChangeAspect="1"/>
          </p:cNvPicPr>
          <p:nvPr/>
        </p:nvPicPr>
        <p:blipFill>
          <a:blip r:embed="rId3">
            <a:alphaModFix amt="20000"/>
          </a:blip>
          <a:stretch>
            <a:fillRect/>
          </a:stretch>
        </p:blipFill>
        <p:spPr>
          <a:xfrm>
            <a:off x="838200" y="2355512"/>
            <a:ext cx="10515600" cy="3291564"/>
          </a:xfrm>
          <a:prstGeom prst="rect">
            <a:avLst/>
          </a:prstGeom>
        </p:spPr>
      </p:pic>
      <p:sp>
        <p:nvSpPr>
          <p:cNvPr id="2" name="Title 1">
            <a:extLst>
              <a:ext uri="{FF2B5EF4-FFF2-40B4-BE49-F238E27FC236}">
                <a16:creationId xmlns:a16="http://schemas.microsoft.com/office/drawing/2014/main" id="{C3429952-9060-4702-9464-89B204C93846}"/>
              </a:ext>
            </a:extLst>
          </p:cNvPr>
          <p:cNvSpPr>
            <a:spLocks noGrp="1"/>
          </p:cNvSpPr>
          <p:nvPr>
            <p:ph type="title"/>
          </p:nvPr>
        </p:nvSpPr>
        <p:spPr/>
        <p:txBody>
          <a:bodyPr/>
          <a:lstStyle/>
          <a:p>
            <a:r>
              <a:rPr lang="en-US" dirty="0"/>
              <a:t>RNN Problem Types</a:t>
            </a:r>
          </a:p>
        </p:txBody>
      </p:sp>
      <p:pic>
        <p:nvPicPr>
          <p:cNvPr id="7" name="Content Placeholder 6">
            <a:extLst>
              <a:ext uri="{FF2B5EF4-FFF2-40B4-BE49-F238E27FC236}">
                <a16:creationId xmlns:a16="http://schemas.microsoft.com/office/drawing/2014/main" id="{B840F2D1-A731-4821-9710-15A70EE8A1C6}"/>
              </a:ext>
            </a:extLst>
          </p:cNvPr>
          <p:cNvPicPr>
            <a:picLocks noGrp="1" noChangeAspect="1"/>
          </p:cNvPicPr>
          <p:nvPr>
            <p:ph idx="1"/>
          </p:nvPr>
        </p:nvPicPr>
        <p:blipFill rotWithShape="1">
          <a:blip r:embed="rId3"/>
          <a:srcRect l="33746" r="48552"/>
          <a:stretch/>
        </p:blipFill>
        <p:spPr>
          <a:xfrm>
            <a:off x="4386942" y="2355512"/>
            <a:ext cx="1861457" cy="3291564"/>
          </a:xfrm>
          <a:prstGeom prst="rect">
            <a:avLst/>
          </a:prstGeom>
        </p:spPr>
      </p:pic>
    </p:spTree>
    <p:extLst>
      <p:ext uri="{BB962C8B-B14F-4D97-AF65-F5344CB8AC3E}">
        <p14:creationId xmlns:p14="http://schemas.microsoft.com/office/powerpoint/2010/main" val="1537029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C401FD94-43DE-4E27-B901-E834E1CE43B5}"/>
              </a:ext>
            </a:extLst>
          </p:cNvPr>
          <p:cNvPicPr>
            <a:picLocks noChangeAspect="1"/>
          </p:cNvPicPr>
          <p:nvPr/>
        </p:nvPicPr>
        <p:blipFill>
          <a:blip r:embed="rId3">
            <a:alphaModFix amt="20000"/>
          </a:blip>
          <a:stretch>
            <a:fillRect/>
          </a:stretch>
        </p:blipFill>
        <p:spPr>
          <a:xfrm>
            <a:off x="838200" y="2355512"/>
            <a:ext cx="10515600" cy="3291564"/>
          </a:xfrm>
          <a:prstGeom prst="rect">
            <a:avLst/>
          </a:prstGeom>
        </p:spPr>
      </p:pic>
      <p:sp>
        <p:nvSpPr>
          <p:cNvPr id="2" name="Title 1">
            <a:extLst>
              <a:ext uri="{FF2B5EF4-FFF2-40B4-BE49-F238E27FC236}">
                <a16:creationId xmlns:a16="http://schemas.microsoft.com/office/drawing/2014/main" id="{C3429952-9060-4702-9464-89B204C93846}"/>
              </a:ext>
            </a:extLst>
          </p:cNvPr>
          <p:cNvSpPr>
            <a:spLocks noGrp="1"/>
          </p:cNvSpPr>
          <p:nvPr>
            <p:ph type="title"/>
          </p:nvPr>
        </p:nvSpPr>
        <p:spPr/>
        <p:txBody>
          <a:bodyPr/>
          <a:lstStyle/>
          <a:p>
            <a:r>
              <a:rPr lang="en-US" dirty="0"/>
              <a:t>RNN Problem Types</a:t>
            </a:r>
          </a:p>
        </p:txBody>
      </p:sp>
      <p:pic>
        <p:nvPicPr>
          <p:cNvPr id="7" name="Content Placeholder 6">
            <a:extLst>
              <a:ext uri="{FF2B5EF4-FFF2-40B4-BE49-F238E27FC236}">
                <a16:creationId xmlns:a16="http://schemas.microsoft.com/office/drawing/2014/main" id="{B840F2D1-A731-4821-9710-15A70EE8A1C6}"/>
              </a:ext>
            </a:extLst>
          </p:cNvPr>
          <p:cNvPicPr>
            <a:picLocks noGrp="1" noChangeAspect="1"/>
          </p:cNvPicPr>
          <p:nvPr>
            <p:ph idx="1"/>
          </p:nvPr>
        </p:nvPicPr>
        <p:blipFill rotWithShape="1">
          <a:blip r:embed="rId3"/>
          <a:srcRect l="52277" r="2"/>
          <a:stretch/>
        </p:blipFill>
        <p:spPr>
          <a:xfrm>
            <a:off x="6335486" y="2355512"/>
            <a:ext cx="5018314" cy="3291564"/>
          </a:xfrm>
          <a:prstGeom prst="rect">
            <a:avLst/>
          </a:prstGeom>
        </p:spPr>
      </p:pic>
    </p:spTree>
    <p:extLst>
      <p:ext uri="{BB962C8B-B14F-4D97-AF65-F5344CB8AC3E}">
        <p14:creationId xmlns:p14="http://schemas.microsoft.com/office/powerpoint/2010/main" val="761710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E62F-049A-46E4-89E0-F5CCBF13D60F}"/>
              </a:ext>
            </a:extLst>
          </p:cNvPr>
          <p:cNvSpPr>
            <a:spLocks noGrp="1"/>
          </p:cNvSpPr>
          <p:nvPr>
            <p:ph type="title"/>
          </p:nvPr>
        </p:nvSpPr>
        <p:spPr/>
        <p:txBody>
          <a:bodyPr/>
          <a:lstStyle/>
          <a:p>
            <a:r>
              <a:rPr lang="en-US" dirty="0"/>
              <a:t>RNN Challenges</a:t>
            </a:r>
          </a:p>
        </p:txBody>
      </p:sp>
      <p:sp>
        <p:nvSpPr>
          <p:cNvPr id="3" name="Text Placeholder 2">
            <a:extLst>
              <a:ext uri="{FF2B5EF4-FFF2-40B4-BE49-F238E27FC236}">
                <a16:creationId xmlns:a16="http://schemas.microsoft.com/office/drawing/2014/main" id="{39499878-1D3B-43DB-A3BE-B1F4F175C8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6516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373CA-655B-4AF6-8D54-CE9F8D7DF3D0}"/>
              </a:ext>
            </a:extLst>
          </p:cNvPr>
          <p:cNvSpPr>
            <a:spLocks noGrp="1"/>
          </p:cNvSpPr>
          <p:nvPr>
            <p:ph type="title"/>
          </p:nvPr>
        </p:nvSpPr>
        <p:spPr/>
        <p:txBody>
          <a:bodyPr/>
          <a:lstStyle/>
          <a:p>
            <a:r>
              <a:rPr lang="en-US" dirty="0"/>
              <a:t>Vanishing and Exploding Gradient</a:t>
            </a:r>
          </a:p>
        </p:txBody>
      </p:sp>
      <p:sp>
        <p:nvSpPr>
          <p:cNvPr id="5" name="Content Placeholder 4">
            <a:extLst>
              <a:ext uri="{FF2B5EF4-FFF2-40B4-BE49-F238E27FC236}">
                <a16:creationId xmlns:a16="http://schemas.microsoft.com/office/drawing/2014/main" id="{AD4FFC85-08B4-404F-ACF9-D429860616C7}"/>
              </a:ext>
            </a:extLst>
          </p:cNvPr>
          <p:cNvSpPr>
            <a:spLocks noGrp="1"/>
          </p:cNvSpPr>
          <p:nvPr>
            <p:ph sz="half" idx="1"/>
          </p:nvPr>
        </p:nvSpPr>
        <p:spPr/>
        <p:txBody>
          <a:bodyPr/>
          <a:lstStyle/>
          <a:p>
            <a:r>
              <a:rPr lang="en-US" dirty="0"/>
              <a:t>To learn on sequential data, we need:</a:t>
            </a:r>
          </a:p>
          <a:p>
            <a:pPr lvl="1"/>
            <a:r>
              <a:rPr lang="en-US" dirty="0"/>
              <a:t>Sensitivity to new input</a:t>
            </a:r>
          </a:p>
          <a:p>
            <a:pPr lvl="1"/>
            <a:r>
              <a:rPr lang="en-US" dirty="0"/>
              <a:t>Retention of old information</a:t>
            </a:r>
          </a:p>
          <a:p>
            <a:pPr lvl="1"/>
            <a:endParaRPr lang="en-US" dirty="0"/>
          </a:p>
          <a:p>
            <a:r>
              <a:rPr lang="en-US" dirty="0"/>
              <a:t>Backpropagation over large number of steps leads to issues</a:t>
            </a:r>
          </a:p>
          <a:p>
            <a:pPr lvl="1"/>
            <a:r>
              <a:rPr lang="en-US" dirty="0"/>
              <a:t>Amplification of patterns by repeated application of same function</a:t>
            </a:r>
          </a:p>
          <a:p>
            <a:endParaRPr lang="en-US" dirty="0"/>
          </a:p>
          <a:p>
            <a:pPr lvl="1"/>
            <a:endParaRPr lang="en-US" dirty="0"/>
          </a:p>
        </p:txBody>
      </p:sp>
      <p:sp>
        <p:nvSpPr>
          <p:cNvPr id="6" name="Content Placeholder 5">
            <a:extLst>
              <a:ext uri="{FF2B5EF4-FFF2-40B4-BE49-F238E27FC236}">
                <a16:creationId xmlns:a16="http://schemas.microsoft.com/office/drawing/2014/main" id="{4DB0F927-0F86-43FA-A327-9865405C857D}"/>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60532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20AC-0371-4C6B-BBDE-7B85A1C30BC7}"/>
              </a:ext>
            </a:extLst>
          </p:cNvPr>
          <p:cNvSpPr>
            <a:spLocks noGrp="1"/>
          </p:cNvSpPr>
          <p:nvPr>
            <p:ph type="title"/>
          </p:nvPr>
        </p:nvSpPr>
        <p:spPr/>
        <p:txBody>
          <a:bodyPr/>
          <a:lstStyle/>
          <a:p>
            <a:r>
              <a:rPr lang="en-US" dirty="0"/>
              <a:t>Vanishing and Exploding Gradient</a:t>
            </a:r>
          </a:p>
        </p:txBody>
      </p:sp>
      <p:sp>
        <p:nvSpPr>
          <p:cNvPr id="3" name="Content Placeholder 2">
            <a:extLst>
              <a:ext uri="{FF2B5EF4-FFF2-40B4-BE49-F238E27FC236}">
                <a16:creationId xmlns:a16="http://schemas.microsoft.com/office/drawing/2014/main" id="{701787A8-1B89-47DA-9BFC-211ACD71E241}"/>
              </a:ext>
            </a:extLst>
          </p:cNvPr>
          <p:cNvSpPr>
            <a:spLocks noGrp="1"/>
          </p:cNvSpPr>
          <p:nvPr>
            <p:ph sz="half" idx="1"/>
          </p:nvPr>
        </p:nvSpPr>
        <p:spPr/>
        <p:txBody>
          <a:bodyPr/>
          <a:lstStyle/>
          <a:p>
            <a:r>
              <a:rPr lang="en-US" dirty="0"/>
              <a:t>Long-term memory of RNNs suffers due to uncontrolled gradients</a:t>
            </a:r>
          </a:p>
          <a:p>
            <a:r>
              <a:rPr lang="en-US" dirty="0"/>
              <a:t>Additional mechanisms are used to optimize memory and sensitivity (details in Lab 6)</a:t>
            </a:r>
          </a:p>
          <a:p>
            <a:pPr lvl="1"/>
            <a:r>
              <a:rPr lang="en-US" dirty="0"/>
              <a:t>Gated architectures – LSTM, GRU</a:t>
            </a:r>
          </a:p>
          <a:p>
            <a:pPr lvl="1"/>
            <a:r>
              <a:rPr lang="en-US" dirty="0"/>
              <a:t>Constrained-weight RNNs</a:t>
            </a:r>
          </a:p>
        </p:txBody>
      </p:sp>
      <p:pic>
        <p:nvPicPr>
          <p:cNvPr id="12290" name="Picture 2" descr="RNN vs LSTM: Vanishing Gradients - GIF on Imgur">
            <a:extLst>
              <a:ext uri="{FF2B5EF4-FFF2-40B4-BE49-F238E27FC236}">
                <a16:creationId xmlns:a16="http://schemas.microsoft.com/office/drawing/2014/main" id="{947D053C-B213-45C3-BA53-CF833952AAC3}"/>
              </a:ext>
            </a:extLst>
          </p:cNvPr>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2367306"/>
            <a:ext cx="6001296" cy="337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48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B80A-8197-4C40-A171-8F8DEB5CF456}"/>
              </a:ext>
            </a:extLst>
          </p:cNvPr>
          <p:cNvSpPr>
            <a:spLocks noGrp="1"/>
          </p:cNvSpPr>
          <p:nvPr>
            <p:ph type="title"/>
          </p:nvPr>
        </p:nvSpPr>
        <p:spPr/>
        <p:txBody>
          <a:bodyPr/>
          <a:lstStyle/>
          <a:p>
            <a:r>
              <a:rPr lang="en-US" dirty="0"/>
              <a:t>Sensitivity to Initialization </a:t>
            </a:r>
          </a:p>
        </p:txBody>
      </p:sp>
      <p:sp>
        <p:nvSpPr>
          <p:cNvPr id="3" name="Content Placeholder 2">
            <a:extLst>
              <a:ext uri="{FF2B5EF4-FFF2-40B4-BE49-F238E27FC236}">
                <a16:creationId xmlns:a16="http://schemas.microsoft.com/office/drawing/2014/main" id="{8A8EC333-2F72-4038-AB84-3B5D0892E496}"/>
              </a:ext>
            </a:extLst>
          </p:cNvPr>
          <p:cNvSpPr>
            <a:spLocks noGrp="1"/>
          </p:cNvSpPr>
          <p:nvPr>
            <p:ph sz="half" idx="1"/>
          </p:nvPr>
        </p:nvSpPr>
        <p:spPr/>
        <p:txBody>
          <a:bodyPr/>
          <a:lstStyle/>
          <a:p>
            <a:r>
              <a:rPr lang="en-US" dirty="0"/>
              <a:t>RNN performance can be very sensitive to initialization</a:t>
            </a:r>
            <a:br>
              <a:rPr lang="en-US" dirty="0"/>
            </a:br>
            <a:endParaRPr lang="en-US" dirty="0"/>
          </a:p>
          <a:p>
            <a:r>
              <a:rPr lang="en-US" dirty="0"/>
              <a:t>Optimal initialization distribution depends on:</a:t>
            </a:r>
          </a:p>
          <a:p>
            <a:pPr lvl="1"/>
            <a:r>
              <a:rPr lang="en-US" dirty="0"/>
              <a:t>Hidden size</a:t>
            </a:r>
          </a:p>
          <a:p>
            <a:pPr lvl="1"/>
            <a:r>
              <a:rPr lang="en-US" dirty="0"/>
              <a:t>Non-linearity</a:t>
            </a:r>
          </a:p>
          <a:p>
            <a:pPr lvl="1"/>
            <a:r>
              <a:rPr lang="en-US" dirty="0"/>
              <a:t>Input statistics</a:t>
            </a:r>
          </a:p>
        </p:txBody>
      </p:sp>
      <p:sp>
        <p:nvSpPr>
          <p:cNvPr id="4" name="Content Placeholder 3">
            <a:extLst>
              <a:ext uri="{FF2B5EF4-FFF2-40B4-BE49-F238E27FC236}">
                <a16:creationId xmlns:a16="http://schemas.microsoft.com/office/drawing/2014/main" id="{064F927C-AEFC-49CD-9FC4-EADA24F82878}"/>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416878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5617-F644-48EC-942D-0CCB60822429}"/>
              </a:ext>
            </a:extLst>
          </p:cNvPr>
          <p:cNvSpPr>
            <a:spLocks noGrp="1"/>
          </p:cNvSpPr>
          <p:nvPr>
            <p:ph type="title"/>
          </p:nvPr>
        </p:nvSpPr>
        <p:spPr/>
        <p:txBody>
          <a:bodyPr/>
          <a:lstStyle/>
          <a:p>
            <a:r>
              <a:rPr lang="en-US" dirty="0"/>
              <a:t>Initialization Distributions in </a:t>
            </a:r>
            <a:r>
              <a:rPr lang="en-US" dirty="0" err="1"/>
              <a:t>PyTorch</a:t>
            </a:r>
            <a:endParaRPr lang="en-US" dirty="0"/>
          </a:p>
        </p:txBody>
      </p:sp>
      <p:sp>
        <p:nvSpPr>
          <p:cNvPr id="3" name="Content Placeholder 2">
            <a:extLst>
              <a:ext uri="{FF2B5EF4-FFF2-40B4-BE49-F238E27FC236}">
                <a16:creationId xmlns:a16="http://schemas.microsoft.com/office/drawing/2014/main" id="{82606A03-D205-4144-87AB-349CDE14CEE6}"/>
              </a:ext>
            </a:extLst>
          </p:cNvPr>
          <p:cNvSpPr>
            <a:spLocks noGrp="1"/>
          </p:cNvSpPr>
          <p:nvPr>
            <p:ph sz="half" idx="1"/>
          </p:nvPr>
        </p:nvSpPr>
        <p:spPr/>
        <p:txBody>
          <a:bodyPr/>
          <a:lstStyle/>
          <a:p>
            <a:pPr marL="0" indent="0">
              <a:buNone/>
            </a:pPr>
            <a:r>
              <a:rPr lang="en-US" dirty="0" err="1"/>
              <a:t>torch.nn.init</a:t>
            </a:r>
            <a:endParaRPr lang="en-US" dirty="0"/>
          </a:p>
          <a:p>
            <a:r>
              <a:rPr lang="en-US" dirty="0"/>
              <a:t>Uniform</a:t>
            </a:r>
          </a:p>
          <a:p>
            <a:r>
              <a:rPr lang="en-US" dirty="0"/>
              <a:t>Normal</a:t>
            </a:r>
          </a:p>
          <a:p>
            <a:r>
              <a:rPr lang="en-US" dirty="0"/>
              <a:t>Xavier Uniform</a:t>
            </a:r>
          </a:p>
          <a:p>
            <a:r>
              <a:rPr lang="en-US" dirty="0"/>
              <a:t>Xavier Normal</a:t>
            </a:r>
          </a:p>
          <a:p>
            <a:r>
              <a:rPr lang="en-US" dirty="0" err="1"/>
              <a:t>Kaiming</a:t>
            </a:r>
            <a:r>
              <a:rPr lang="en-US" dirty="0"/>
              <a:t> Uniform</a:t>
            </a:r>
          </a:p>
          <a:p>
            <a:r>
              <a:rPr lang="en-US" dirty="0" err="1"/>
              <a:t>Kaiming</a:t>
            </a:r>
            <a:r>
              <a:rPr lang="en-US" dirty="0"/>
              <a:t> Normal</a:t>
            </a:r>
          </a:p>
          <a:p>
            <a:r>
              <a:rPr lang="en-US" dirty="0"/>
              <a:t>Orthogonal</a:t>
            </a:r>
          </a:p>
          <a:p>
            <a:endParaRPr lang="en-US" dirty="0"/>
          </a:p>
        </p:txBody>
      </p:sp>
      <p:sp>
        <p:nvSpPr>
          <p:cNvPr id="4" name="Content Placeholder 3">
            <a:extLst>
              <a:ext uri="{FF2B5EF4-FFF2-40B4-BE49-F238E27FC236}">
                <a16:creationId xmlns:a16="http://schemas.microsoft.com/office/drawing/2014/main" id="{E471FC37-FD2E-46E9-ADA0-4F1872A24C1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7552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5D86B-EDFB-4B4B-A0F6-13071F19AFB8}"/>
              </a:ext>
            </a:extLst>
          </p:cNvPr>
          <p:cNvSpPr>
            <a:spLocks noGrp="1"/>
          </p:cNvSpPr>
          <p:nvPr>
            <p:ph type="title"/>
          </p:nvPr>
        </p:nvSpPr>
        <p:spPr/>
        <p:txBody>
          <a:bodyPr/>
          <a:lstStyle/>
          <a:p>
            <a:r>
              <a:rPr lang="en-US" dirty="0"/>
              <a:t>Sequential Data</a:t>
            </a:r>
          </a:p>
        </p:txBody>
      </p:sp>
      <p:sp>
        <p:nvSpPr>
          <p:cNvPr id="5" name="Text Placeholder 4">
            <a:extLst>
              <a:ext uri="{FF2B5EF4-FFF2-40B4-BE49-F238E27FC236}">
                <a16:creationId xmlns:a16="http://schemas.microsoft.com/office/drawing/2014/main" id="{5DCF1716-83A9-4877-8BB7-6C700954DF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03359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B60FA-83A3-4F76-885E-AEF6A5A47463}"/>
              </a:ext>
            </a:extLst>
          </p:cNvPr>
          <p:cNvSpPr>
            <a:spLocks noGrp="1"/>
          </p:cNvSpPr>
          <p:nvPr>
            <p:ph type="title"/>
          </p:nvPr>
        </p:nvSpPr>
        <p:spPr/>
        <p:txBody>
          <a:bodyPr/>
          <a:lstStyle/>
          <a:p>
            <a:r>
              <a:rPr lang="en-US" dirty="0"/>
              <a:t>Example: Sine Wave Generation</a:t>
            </a:r>
          </a:p>
        </p:txBody>
      </p:sp>
      <p:sp>
        <p:nvSpPr>
          <p:cNvPr id="6" name="Text Placeholder 5">
            <a:extLst>
              <a:ext uri="{FF2B5EF4-FFF2-40B4-BE49-F238E27FC236}">
                <a16:creationId xmlns:a16="http://schemas.microsoft.com/office/drawing/2014/main" id="{3EB49F15-8E3C-4220-ABD4-96A564AB7B6D}"/>
              </a:ext>
            </a:extLst>
          </p:cNvPr>
          <p:cNvSpPr>
            <a:spLocks noGrp="1"/>
          </p:cNvSpPr>
          <p:nvPr>
            <p:ph type="body" idx="1"/>
          </p:nvPr>
        </p:nvSpPr>
        <p:spPr/>
        <p:txBody>
          <a:bodyPr/>
          <a:lstStyle/>
          <a:p>
            <a:r>
              <a:rPr lang="en-US" dirty="0"/>
              <a:t>Adapted this tutorial: </a:t>
            </a:r>
            <a:r>
              <a:rPr lang="en-US" dirty="0">
                <a:hlinkClick r:id="rId3"/>
              </a:rPr>
              <a:t>https://lirnli.wordpress.com/2017/09/01/simple-pytorch-rnn-examples/</a:t>
            </a:r>
            <a:endParaRPr lang="en-US" dirty="0"/>
          </a:p>
        </p:txBody>
      </p:sp>
    </p:spTree>
    <p:extLst>
      <p:ext uri="{BB962C8B-B14F-4D97-AF65-F5344CB8AC3E}">
        <p14:creationId xmlns:p14="http://schemas.microsoft.com/office/powerpoint/2010/main" val="173452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47151-8AA7-457E-9D5C-9FD10D372543}"/>
              </a:ext>
            </a:extLst>
          </p:cNvPr>
          <p:cNvSpPr>
            <a:spLocks noGrp="1"/>
          </p:cNvSpPr>
          <p:nvPr>
            <p:ph type="title"/>
          </p:nvPr>
        </p:nvSpPr>
        <p:spPr/>
        <p:txBody>
          <a:bodyPr/>
          <a:lstStyle/>
          <a:p>
            <a:r>
              <a:rPr lang="en-US" dirty="0"/>
              <a:t>Problem setup</a:t>
            </a:r>
          </a:p>
        </p:txBody>
      </p:sp>
      <p:sp>
        <p:nvSpPr>
          <p:cNvPr id="5" name="Content Placeholder 4">
            <a:extLst>
              <a:ext uri="{FF2B5EF4-FFF2-40B4-BE49-F238E27FC236}">
                <a16:creationId xmlns:a16="http://schemas.microsoft.com/office/drawing/2014/main" id="{AB4642E3-EA3A-443D-8936-6DCFF49680CC}"/>
              </a:ext>
            </a:extLst>
          </p:cNvPr>
          <p:cNvSpPr>
            <a:spLocks noGrp="1"/>
          </p:cNvSpPr>
          <p:nvPr>
            <p:ph sz="half" idx="1"/>
          </p:nvPr>
        </p:nvSpPr>
        <p:spPr/>
        <p:txBody>
          <a:bodyPr/>
          <a:lstStyle/>
          <a:p>
            <a:r>
              <a:rPr lang="en-US" dirty="0"/>
              <a:t>Sine wave with random shift as input</a:t>
            </a:r>
          </a:p>
          <a:p>
            <a:r>
              <a:rPr lang="en-US" dirty="0"/>
              <a:t>Want to predict the next time step given an input sequence</a:t>
            </a:r>
          </a:p>
        </p:txBody>
      </p:sp>
      <p:pic>
        <p:nvPicPr>
          <p:cNvPr id="1026" name="Picture 2">
            <a:extLst>
              <a:ext uri="{FF2B5EF4-FFF2-40B4-BE49-F238E27FC236}">
                <a16:creationId xmlns:a16="http://schemas.microsoft.com/office/drawing/2014/main" id="{6270DBA2-A345-44B8-AA70-2668E34AE3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954137"/>
            <a:ext cx="5181600" cy="409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76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A85508-9920-4070-9328-89F8D2D8B134}"/>
              </a:ext>
            </a:extLst>
          </p:cNvPr>
          <p:cNvSpPr>
            <a:spLocks noGrp="1"/>
          </p:cNvSpPr>
          <p:nvPr>
            <p:ph type="title"/>
          </p:nvPr>
        </p:nvSpPr>
        <p:spPr/>
        <p:txBody>
          <a:bodyPr/>
          <a:lstStyle/>
          <a:p>
            <a:r>
              <a:rPr lang="en-US" dirty="0"/>
              <a:t>Model Definition</a:t>
            </a:r>
          </a:p>
        </p:txBody>
      </p:sp>
      <p:sp>
        <p:nvSpPr>
          <p:cNvPr id="5" name="Content Placeholder 4">
            <a:extLst>
              <a:ext uri="{FF2B5EF4-FFF2-40B4-BE49-F238E27FC236}">
                <a16:creationId xmlns:a16="http://schemas.microsoft.com/office/drawing/2014/main" id="{FB73CECA-EB6C-467E-A1BE-93B9829F3B43}"/>
              </a:ext>
            </a:extLst>
          </p:cNvPr>
          <p:cNvSpPr>
            <a:spLocks noGrp="1"/>
          </p:cNvSpPr>
          <p:nvPr>
            <p:ph sz="half" idx="1"/>
          </p:nvPr>
        </p:nvSpPr>
        <p:spPr>
          <a:xfrm>
            <a:off x="838200" y="1825625"/>
            <a:ext cx="4559333" cy="4401004"/>
          </a:xfrm>
        </p:spPr>
        <p:txBody>
          <a:bodyPr>
            <a:normAutofit/>
          </a:bodyPr>
          <a:lstStyle/>
          <a:p>
            <a:r>
              <a:rPr lang="en-US" dirty="0"/>
              <a:t>Using RNN with hidden size 128</a:t>
            </a:r>
          </a:p>
          <a:p>
            <a:r>
              <a:rPr lang="en-US" dirty="0"/>
              <a:t>Use linear layer for output</a:t>
            </a:r>
          </a:p>
          <a:p>
            <a:r>
              <a:rPr lang="en-US" dirty="0"/>
              <a:t>Teacher forcing to help guide network with true values</a:t>
            </a:r>
          </a:p>
          <a:p>
            <a:pPr lvl="1"/>
            <a:r>
              <a:rPr lang="en-US" dirty="0"/>
              <a:t>hybrid one-to-many/many-to-many problem</a:t>
            </a:r>
          </a:p>
        </p:txBody>
      </p:sp>
      <p:pic>
        <p:nvPicPr>
          <p:cNvPr id="8" name="Content Placeholder 7">
            <a:extLst>
              <a:ext uri="{FF2B5EF4-FFF2-40B4-BE49-F238E27FC236}">
                <a16:creationId xmlns:a16="http://schemas.microsoft.com/office/drawing/2014/main" id="{438C43CF-C2D4-4764-8179-DE98184B9C7C}"/>
              </a:ext>
            </a:extLst>
          </p:cNvPr>
          <p:cNvPicPr>
            <a:picLocks noGrp="1" noChangeAspect="1"/>
          </p:cNvPicPr>
          <p:nvPr>
            <p:ph sz="half" idx="2"/>
          </p:nvPr>
        </p:nvPicPr>
        <p:blipFill>
          <a:blip r:embed="rId3"/>
          <a:stretch>
            <a:fillRect/>
          </a:stretch>
        </p:blipFill>
        <p:spPr>
          <a:xfrm>
            <a:off x="5397533" y="2482873"/>
            <a:ext cx="6545804" cy="4114504"/>
          </a:xfrm>
        </p:spPr>
      </p:pic>
    </p:spTree>
    <p:extLst>
      <p:ext uri="{BB962C8B-B14F-4D97-AF65-F5344CB8AC3E}">
        <p14:creationId xmlns:p14="http://schemas.microsoft.com/office/powerpoint/2010/main" val="113965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A9E9-83D4-4364-A9A4-3D9AC95C08B5}"/>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540D804C-0C04-4B84-84A1-DA7B096C068E}"/>
              </a:ext>
            </a:extLst>
          </p:cNvPr>
          <p:cNvSpPr>
            <a:spLocks noGrp="1"/>
          </p:cNvSpPr>
          <p:nvPr>
            <p:ph sz="half" idx="1"/>
          </p:nvPr>
        </p:nvSpPr>
        <p:spPr/>
        <p:txBody>
          <a:bodyPr/>
          <a:lstStyle/>
          <a:p>
            <a:r>
              <a:rPr lang="en-US" dirty="0"/>
              <a:t>When predicting a sequence from an input sequence, you can use “teacher forcing”</a:t>
            </a:r>
          </a:p>
          <a:p>
            <a:r>
              <a:rPr lang="en-US" dirty="0"/>
              <a:t>Randomly select either:</a:t>
            </a:r>
          </a:p>
          <a:p>
            <a:pPr lvl="1"/>
            <a:r>
              <a:rPr lang="en-US" dirty="0"/>
              <a:t>Actual input (teacher) value</a:t>
            </a:r>
          </a:p>
          <a:p>
            <a:pPr lvl="1"/>
            <a:r>
              <a:rPr lang="en-US" dirty="0"/>
              <a:t>Output of network at previous step (prediction)</a:t>
            </a:r>
          </a:p>
          <a:p>
            <a:pPr lvl="1"/>
            <a:endParaRPr lang="en-US" dirty="0"/>
          </a:p>
        </p:txBody>
      </p:sp>
      <p:sp>
        <p:nvSpPr>
          <p:cNvPr id="4" name="Content Placeholder 3">
            <a:extLst>
              <a:ext uri="{FF2B5EF4-FFF2-40B4-BE49-F238E27FC236}">
                <a16:creationId xmlns:a16="http://schemas.microsoft.com/office/drawing/2014/main" id="{E0B68ECE-D585-4FE1-8CA5-9AD3EE2E35B0}"/>
              </a:ext>
            </a:extLst>
          </p:cNvPr>
          <p:cNvSpPr>
            <a:spLocks noGrp="1"/>
          </p:cNvSpPr>
          <p:nvPr>
            <p:ph sz="half" idx="2"/>
          </p:nvPr>
        </p:nvSpPr>
        <p:spPr>
          <a:xfrm>
            <a:off x="7436588" y="4839493"/>
            <a:ext cx="2179320" cy="470264"/>
          </a:xfrm>
        </p:spPr>
        <p:txBody>
          <a:bodyPr>
            <a:normAutofit/>
          </a:bodyPr>
          <a:lstStyle/>
          <a:p>
            <a:pPr marL="0" indent="0">
              <a:buNone/>
            </a:pPr>
            <a:r>
              <a:rPr lang="en-US" sz="2400" dirty="0"/>
              <a:t>Teacher Forcing</a:t>
            </a:r>
          </a:p>
        </p:txBody>
      </p:sp>
      <p:sp>
        <p:nvSpPr>
          <p:cNvPr id="5" name="Oval 4">
            <a:extLst>
              <a:ext uri="{FF2B5EF4-FFF2-40B4-BE49-F238E27FC236}">
                <a16:creationId xmlns:a16="http://schemas.microsoft.com/office/drawing/2014/main" id="{17E000FC-1986-420D-945F-DA00A2598B57}"/>
              </a:ext>
            </a:extLst>
          </p:cNvPr>
          <p:cNvSpPr/>
          <p:nvPr/>
        </p:nvSpPr>
        <p:spPr>
          <a:xfrm>
            <a:off x="6365965" y="2160021"/>
            <a:ext cx="1698172" cy="892333"/>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Input</a:t>
            </a:r>
          </a:p>
        </p:txBody>
      </p:sp>
      <p:sp>
        <p:nvSpPr>
          <p:cNvPr id="6" name="Oval 5">
            <a:extLst>
              <a:ext uri="{FF2B5EF4-FFF2-40B4-BE49-F238E27FC236}">
                <a16:creationId xmlns:a16="http://schemas.microsoft.com/office/drawing/2014/main" id="{A2E58D76-01DC-4D20-9D2A-539AE8CCB44B}"/>
              </a:ext>
            </a:extLst>
          </p:cNvPr>
          <p:cNvSpPr/>
          <p:nvPr/>
        </p:nvSpPr>
        <p:spPr>
          <a:xfrm>
            <a:off x="6365965" y="3805646"/>
            <a:ext cx="1698172" cy="892333"/>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Predicted Value</a:t>
            </a:r>
          </a:p>
        </p:txBody>
      </p:sp>
      <p:sp>
        <p:nvSpPr>
          <p:cNvPr id="8" name="Rectangle: Rounded Corners 7">
            <a:extLst>
              <a:ext uri="{FF2B5EF4-FFF2-40B4-BE49-F238E27FC236}">
                <a16:creationId xmlns:a16="http://schemas.microsoft.com/office/drawing/2014/main" id="{C22F6FD3-0E5E-4CA6-8A9F-701A19010199}"/>
              </a:ext>
            </a:extLst>
          </p:cNvPr>
          <p:cNvSpPr/>
          <p:nvPr/>
        </p:nvSpPr>
        <p:spPr>
          <a:xfrm>
            <a:off x="8718394" y="2977243"/>
            <a:ext cx="1271452" cy="75764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RNN Model</a:t>
            </a:r>
          </a:p>
        </p:txBody>
      </p:sp>
      <p:cxnSp>
        <p:nvCxnSpPr>
          <p:cNvPr id="10" name="Connector: Elbow 9">
            <a:extLst>
              <a:ext uri="{FF2B5EF4-FFF2-40B4-BE49-F238E27FC236}">
                <a16:creationId xmlns:a16="http://schemas.microsoft.com/office/drawing/2014/main" id="{82B94449-66FB-4A7C-8F58-052BB98F8D51}"/>
              </a:ext>
            </a:extLst>
          </p:cNvPr>
          <p:cNvCxnSpPr>
            <a:stCxn id="5" idx="5"/>
          </p:cNvCxnSpPr>
          <p:nvPr/>
        </p:nvCxnSpPr>
        <p:spPr>
          <a:xfrm rot="16200000" flipH="1">
            <a:off x="7894046" y="2843074"/>
            <a:ext cx="361456" cy="51865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CE74CE-4CE0-45DD-B2EC-7C5F65587CE2}"/>
              </a:ext>
            </a:extLst>
          </p:cNvPr>
          <p:cNvCxnSpPr>
            <a:cxnSpLocks/>
            <a:stCxn id="6" idx="7"/>
          </p:cNvCxnSpPr>
          <p:nvPr/>
        </p:nvCxnSpPr>
        <p:spPr>
          <a:xfrm rot="5400000" flipH="1" flipV="1">
            <a:off x="7821112" y="3423334"/>
            <a:ext cx="507325" cy="51865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a16="http://schemas.microsoft.com/office/drawing/2014/main" id="{2BFE842F-9CA3-4BA1-87EF-B7CF601ED88D}"/>
              </a:ext>
            </a:extLst>
          </p:cNvPr>
          <p:cNvSpPr/>
          <p:nvPr/>
        </p:nvSpPr>
        <p:spPr>
          <a:xfrm rot="5400000">
            <a:off x="8330305" y="3163921"/>
            <a:ext cx="391886" cy="384291"/>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691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82D3-7307-438B-91E9-949A278DF3FC}"/>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D32C1B33-845D-4989-9C76-A673E76E3D95}"/>
              </a:ext>
            </a:extLst>
          </p:cNvPr>
          <p:cNvSpPr>
            <a:spLocks noGrp="1"/>
          </p:cNvSpPr>
          <p:nvPr>
            <p:ph sz="half" idx="1"/>
          </p:nvPr>
        </p:nvSpPr>
        <p:spPr/>
        <p:txBody>
          <a:bodyPr/>
          <a:lstStyle/>
          <a:p>
            <a:r>
              <a:rPr lang="en-US" dirty="0"/>
              <a:t>Generate data:</a:t>
            </a:r>
          </a:p>
          <a:p>
            <a:pPr lvl="1"/>
            <a:r>
              <a:rPr lang="en-US" dirty="0"/>
              <a:t>Sine waves with random shifts</a:t>
            </a:r>
          </a:p>
          <a:p>
            <a:pPr lvl="1"/>
            <a:r>
              <a:rPr lang="en-US" dirty="0"/>
              <a:t>Both input and targets (shifted 1)</a:t>
            </a:r>
          </a:p>
          <a:p>
            <a:r>
              <a:rPr lang="en-US" dirty="0"/>
              <a:t>Increase chance of using past predictions</a:t>
            </a:r>
          </a:p>
          <a:p>
            <a:r>
              <a:rPr lang="en-US" dirty="0"/>
              <a:t>Warm-up for 20 steps and then evaluate loss</a:t>
            </a:r>
          </a:p>
        </p:txBody>
      </p:sp>
      <p:pic>
        <p:nvPicPr>
          <p:cNvPr id="6" name="Content Placeholder 5">
            <a:extLst>
              <a:ext uri="{FF2B5EF4-FFF2-40B4-BE49-F238E27FC236}">
                <a16:creationId xmlns:a16="http://schemas.microsoft.com/office/drawing/2014/main" id="{002CA1BE-3D2C-4A5B-A3BA-B93F4AAA7ABB}"/>
              </a:ext>
            </a:extLst>
          </p:cNvPr>
          <p:cNvPicPr>
            <a:picLocks noGrp="1" noChangeAspect="1"/>
          </p:cNvPicPr>
          <p:nvPr>
            <p:ph sz="half" idx="2"/>
          </p:nvPr>
        </p:nvPicPr>
        <p:blipFill>
          <a:blip r:embed="rId3"/>
          <a:stretch>
            <a:fillRect/>
          </a:stretch>
        </p:blipFill>
        <p:spPr>
          <a:xfrm>
            <a:off x="6172199" y="1950720"/>
            <a:ext cx="5812425" cy="3699626"/>
          </a:xfrm>
        </p:spPr>
      </p:pic>
    </p:spTree>
    <p:extLst>
      <p:ext uri="{BB962C8B-B14F-4D97-AF65-F5344CB8AC3E}">
        <p14:creationId xmlns:p14="http://schemas.microsoft.com/office/powerpoint/2010/main" val="39631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155A-4724-4E1C-961A-FB566873B174}"/>
              </a:ext>
            </a:extLst>
          </p:cNvPr>
          <p:cNvSpPr>
            <a:spLocks noGrp="1"/>
          </p:cNvSpPr>
          <p:nvPr>
            <p:ph type="title"/>
          </p:nvPr>
        </p:nvSpPr>
        <p:spPr/>
        <p:txBody>
          <a:bodyPr/>
          <a:lstStyle/>
          <a:p>
            <a:r>
              <a:rPr lang="en-US" dirty="0"/>
              <a:t>Results- Predictions</a:t>
            </a:r>
          </a:p>
        </p:txBody>
      </p:sp>
      <p:sp>
        <p:nvSpPr>
          <p:cNvPr id="3" name="Content Placeholder 2">
            <a:extLst>
              <a:ext uri="{FF2B5EF4-FFF2-40B4-BE49-F238E27FC236}">
                <a16:creationId xmlns:a16="http://schemas.microsoft.com/office/drawing/2014/main" id="{92F8F3C0-6367-4A11-B546-426F10892385}"/>
              </a:ext>
            </a:extLst>
          </p:cNvPr>
          <p:cNvSpPr>
            <a:spLocks noGrp="1"/>
          </p:cNvSpPr>
          <p:nvPr>
            <p:ph sz="half" idx="1"/>
          </p:nvPr>
        </p:nvSpPr>
        <p:spPr>
          <a:xfrm>
            <a:off x="838200" y="1825625"/>
            <a:ext cx="4500154" cy="4351338"/>
          </a:xfrm>
        </p:spPr>
        <p:txBody>
          <a:bodyPr/>
          <a:lstStyle/>
          <a:p>
            <a:r>
              <a:rPr lang="en-US" dirty="0"/>
              <a:t>First 100 steps as seed</a:t>
            </a:r>
          </a:p>
          <a:p>
            <a:r>
              <a:rPr lang="en-US" dirty="0"/>
              <a:t>Predict for 1000 steps</a:t>
            </a:r>
          </a:p>
          <a:p>
            <a:r>
              <a:rPr lang="en-US" dirty="0"/>
              <a:t>Able to capture general shape, but makes errors finding period (requires long memory)</a:t>
            </a:r>
          </a:p>
        </p:txBody>
      </p:sp>
      <p:pic>
        <p:nvPicPr>
          <p:cNvPr id="2050" name="Picture 2">
            <a:extLst>
              <a:ext uri="{FF2B5EF4-FFF2-40B4-BE49-F238E27FC236}">
                <a16:creationId xmlns:a16="http://schemas.microsoft.com/office/drawing/2014/main" id="{9394BFCA-14CC-4504-A6EA-E1DB3BDD794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70070" y="1283072"/>
            <a:ext cx="5971903" cy="4718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E85B7B-5E0A-4813-A6D0-2685239A58C2}"/>
              </a:ext>
            </a:extLst>
          </p:cNvPr>
          <p:cNvSpPr txBox="1"/>
          <p:nvPr/>
        </p:nvSpPr>
        <p:spPr>
          <a:xfrm>
            <a:off x="7690212" y="6001853"/>
            <a:ext cx="2452552" cy="369332"/>
          </a:xfrm>
          <a:prstGeom prst="rect">
            <a:avLst/>
          </a:prstGeom>
          <a:noFill/>
        </p:spPr>
        <p:txBody>
          <a:bodyPr wrap="square" rtlCol="0">
            <a:spAutoFit/>
          </a:bodyPr>
          <a:lstStyle/>
          <a:p>
            <a:r>
              <a:rPr lang="en-US" dirty="0"/>
              <a:t>Total MSE Loss: 0.9695</a:t>
            </a:r>
          </a:p>
        </p:txBody>
      </p:sp>
    </p:spTree>
    <p:extLst>
      <p:ext uri="{BB962C8B-B14F-4D97-AF65-F5344CB8AC3E}">
        <p14:creationId xmlns:p14="http://schemas.microsoft.com/office/powerpoint/2010/main" val="2895439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57B8-DEF7-48F1-85C2-9B83D8201798}"/>
              </a:ext>
            </a:extLst>
          </p:cNvPr>
          <p:cNvSpPr>
            <a:spLocks noGrp="1"/>
          </p:cNvSpPr>
          <p:nvPr>
            <p:ph type="title"/>
          </p:nvPr>
        </p:nvSpPr>
        <p:spPr/>
        <p:txBody>
          <a:bodyPr/>
          <a:lstStyle/>
          <a:p>
            <a:r>
              <a:rPr lang="en-US" dirty="0"/>
              <a:t>Assignment: Cosine Wave Generation</a:t>
            </a:r>
          </a:p>
        </p:txBody>
      </p:sp>
      <p:sp>
        <p:nvSpPr>
          <p:cNvPr id="3" name="Text Placeholder 2">
            <a:extLst>
              <a:ext uri="{FF2B5EF4-FFF2-40B4-BE49-F238E27FC236}">
                <a16:creationId xmlns:a16="http://schemas.microsoft.com/office/drawing/2014/main" id="{48E78453-2EA2-454C-A204-D6499D1CEE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6097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D7914-6903-4712-BE0A-4230BE42D158}"/>
              </a:ext>
            </a:extLst>
          </p:cNvPr>
          <p:cNvSpPr>
            <a:spLocks noGrp="1"/>
          </p:cNvSpPr>
          <p:nvPr>
            <p:ph type="title"/>
          </p:nvPr>
        </p:nvSpPr>
        <p:spPr/>
        <p:txBody>
          <a:bodyPr/>
          <a:lstStyle/>
          <a:p>
            <a:r>
              <a:rPr lang="en-US" dirty="0"/>
              <a:t>Assignment Details</a:t>
            </a:r>
          </a:p>
        </p:txBody>
      </p:sp>
      <p:sp>
        <p:nvSpPr>
          <p:cNvPr id="5" name="Content Placeholder 4">
            <a:extLst>
              <a:ext uri="{FF2B5EF4-FFF2-40B4-BE49-F238E27FC236}">
                <a16:creationId xmlns:a16="http://schemas.microsoft.com/office/drawing/2014/main" id="{6CBB4259-F00F-4D3F-89C1-460118632CEA}"/>
              </a:ext>
            </a:extLst>
          </p:cNvPr>
          <p:cNvSpPr>
            <a:spLocks noGrp="1"/>
          </p:cNvSpPr>
          <p:nvPr>
            <p:ph sz="half" idx="1"/>
          </p:nvPr>
        </p:nvSpPr>
        <p:spPr/>
        <p:txBody>
          <a:bodyPr/>
          <a:lstStyle/>
          <a:p>
            <a:r>
              <a:rPr lang="en-US" dirty="0"/>
              <a:t>Create an RNN model to generate cosines like in example</a:t>
            </a:r>
          </a:p>
          <a:p>
            <a:r>
              <a:rPr lang="en-US" dirty="0"/>
              <a:t>Use random shifts as in example</a:t>
            </a:r>
          </a:p>
          <a:p>
            <a:r>
              <a:rPr lang="en-US" dirty="0"/>
              <a:t>Generate samples with different amplitudes, ranging from 0.5 to 1.5 (How much data do you need?)</a:t>
            </a:r>
          </a:p>
          <a:p>
            <a:r>
              <a:rPr lang="en-US" dirty="0"/>
              <a:t>Play with hyperparameters of your network</a:t>
            </a:r>
          </a:p>
          <a:p>
            <a:endParaRPr lang="en-US" dirty="0"/>
          </a:p>
        </p:txBody>
      </p:sp>
      <p:pic>
        <p:nvPicPr>
          <p:cNvPr id="3074" name="Picture 2">
            <a:extLst>
              <a:ext uri="{FF2B5EF4-FFF2-40B4-BE49-F238E27FC236}">
                <a16:creationId xmlns:a16="http://schemas.microsoft.com/office/drawing/2014/main" id="{9B1F8B9C-F1AD-43ED-B201-04F6FF50F59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80426" y="1825625"/>
            <a:ext cx="6078658" cy="422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07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C70EB-55AD-4658-9F95-B04C7CAE4BE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93FC9912-4EF4-4835-875B-72D7A85325EA}"/>
              </a:ext>
            </a:extLst>
          </p:cNvPr>
          <p:cNvSpPr>
            <a:spLocks noGrp="1"/>
          </p:cNvSpPr>
          <p:nvPr>
            <p:ph sz="half" idx="1"/>
          </p:nvPr>
        </p:nvSpPr>
        <p:spPr>
          <a:xfrm>
            <a:off x="838200" y="1825625"/>
            <a:ext cx="10515600" cy="1603375"/>
          </a:xfrm>
        </p:spPr>
        <p:txBody>
          <a:bodyPr/>
          <a:lstStyle/>
          <a:p>
            <a:r>
              <a:rPr lang="en-US" dirty="0"/>
              <a:t>Generate a validation/test set of 1000 randomly-generated cosines</a:t>
            </a:r>
          </a:p>
          <a:p>
            <a:r>
              <a:rPr lang="en-US" dirty="0"/>
              <a:t>Find MSE loss on this validation set</a:t>
            </a:r>
          </a:p>
          <a:p>
            <a:r>
              <a:rPr lang="en-US" dirty="0"/>
              <a:t>Plot your best and worst predictions in the validation set</a:t>
            </a:r>
          </a:p>
        </p:txBody>
      </p:sp>
      <p:pic>
        <p:nvPicPr>
          <p:cNvPr id="5" name="Content Placeholder 4">
            <a:extLst>
              <a:ext uri="{FF2B5EF4-FFF2-40B4-BE49-F238E27FC236}">
                <a16:creationId xmlns:a16="http://schemas.microsoft.com/office/drawing/2014/main" id="{CECDAF1C-79DA-4810-B0D9-7BDA8B22E526}"/>
              </a:ext>
            </a:extLst>
          </p:cNvPr>
          <p:cNvPicPr>
            <a:picLocks noGrp="1" noChangeAspect="1"/>
          </p:cNvPicPr>
          <p:nvPr>
            <p:ph sz="half" idx="2"/>
          </p:nvPr>
        </p:nvPicPr>
        <p:blipFill>
          <a:blip r:embed="rId3"/>
          <a:stretch>
            <a:fillRect/>
          </a:stretch>
        </p:blipFill>
        <p:spPr>
          <a:xfrm>
            <a:off x="1235541" y="3563937"/>
            <a:ext cx="9720917" cy="2734008"/>
          </a:xfrm>
          <a:prstGeom prst="rect">
            <a:avLst/>
          </a:prstGeom>
        </p:spPr>
      </p:pic>
    </p:spTree>
    <p:extLst>
      <p:ext uri="{BB962C8B-B14F-4D97-AF65-F5344CB8AC3E}">
        <p14:creationId xmlns:p14="http://schemas.microsoft.com/office/powerpoint/2010/main" val="414046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CB41F-9506-4AAB-B53E-F4C0CDFCBE8B}"/>
              </a:ext>
            </a:extLst>
          </p:cNvPr>
          <p:cNvSpPr>
            <a:spLocks noGrp="1"/>
          </p:cNvSpPr>
          <p:nvPr>
            <p:ph type="title"/>
          </p:nvPr>
        </p:nvSpPr>
        <p:spPr/>
        <p:txBody>
          <a:bodyPr/>
          <a:lstStyle/>
          <a:p>
            <a:r>
              <a:rPr lang="en-US" dirty="0"/>
              <a:t>Evaluation Detail</a:t>
            </a:r>
          </a:p>
        </p:txBody>
      </p:sp>
      <p:sp>
        <p:nvSpPr>
          <p:cNvPr id="3" name="Content Placeholder 2">
            <a:extLst>
              <a:ext uri="{FF2B5EF4-FFF2-40B4-BE49-F238E27FC236}">
                <a16:creationId xmlns:a16="http://schemas.microsoft.com/office/drawing/2014/main" id="{2F39DD31-9F08-4B18-A6BE-5EEEBF5443DD}"/>
              </a:ext>
            </a:extLst>
          </p:cNvPr>
          <p:cNvSpPr>
            <a:spLocks noGrp="1"/>
          </p:cNvSpPr>
          <p:nvPr>
            <p:ph sz="half" idx="1"/>
          </p:nvPr>
        </p:nvSpPr>
        <p:spPr/>
        <p:txBody>
          <a:bodyPr/>
          <a:lstStyle/>
          <a:p>
            <a:r>
              <a:rPr lang="en-US" dirty="0"/>
              <a:t>For validation set, create longer sequences (1000 steps)</a:t>
            </a:r>
          </a:p>
          <a:p>
            <a:r>
              <a:rPr lang="en-US" dirty="0"/>
              <a:t>Evaluate loss after a warm-up period of 100 steps</a:t>
            </a:r>
          </a:p>
          <a:p>
            <a:r>
              <a:rPr lang="en-US" dirty="0"/>
              <a:t>Only calculate loss where prediction and real input overlap</a:t>
            </a:r>
          </a:p>
        </p:txBody>
      </p:sp>
      <p:pic>
        <p:nvPicPr>
          <p:cNvPr id="9" name="Picture 8">
            <a:extLst>
              <a:ext uri="{FF2B5EF4-FFF2-40B4-BE49-F238E27FC236}">
                <a16:creationId xmlns:a16="http://schemas.microsoft.com/office/drawing/2014/main" id="{D59F6000-9171-4875-8E25-BA1BC76B890D}"/>
              </a:ext>
            </a:extLst>
          </p:cNvPr>
          <p:cNvPicPr>
            <a:picLocks noChangeAspect="1"/>
          </p:cNvPicPr>
          <p:nvPr/>
        </p:nvPicPr>
        <p:blipFill>
          <a:blip r:embed="rId3"/>
          <a:stretch>
            <a:fillRect/>
          </a:stretch>
        </p:blipFill>
        <p:spPr>
          <a:xfrm>
            <a:off x="6019800" y="1186338"/>
            <a:ext cx="5974598" cy="4724809"/>
          </a:xfrm>
          <a:prstGeom prst="rect">
            <a:avLst/>
          </a:prstGeom>
        </p:spPr>
      </p:pic>
      <p:sp>
        <p:nvSpPr>
          <p:cNvPr id="10" name="Rectangle 9">
            <a:extLst>
              <a:ext uri="{FF2B5EF4-FFF2-40B4-BE49-F238E27FC236}">
                <a16:creationId xmlns:a16="http://schemas.microsoft.com/office/drawing/2014/main" id="{B9453F17-9A16-4780-BCCF-2772DC412A0F}"/>
              </a:ext>
            </a:extLst>
          </p:cNvPr>
          <p:cNvSpPr/>
          <p:nvPr/>
        </p:nvSpPr>
        <p:spPr>
          <a:xfrm>
            <a:off x="7173686" y="1404257"/>
            <a:ext cx="4082143" cy="426740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11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EF6E79-10FD-4347-9472-8E9A8C23AAF8}"/>
              </a:ext>
            </a:extLst>
          </p:cNvPr>
          <p:cNvSpPr>
            <a:spLocks noGrp="1"/>
          </p:cNvSpPr>
          <p:nvPr>
            <p:ph type="title"/>
          </p:nvPr>
        </p:nvSpPr>
        <p:spPr/>
        <p:txBody>
          <a:bodyPr/>
          <a:lstStyle/>
          <a:p>
            <a:r>
              <a:rPr lang="en-US" dirty="0"/>
              <a:t>Example Sequential Data and Tasks</a:t>
            </a:r>
          </a:p>
        </p:txBody>
      </p:sp>
      <p:sp>
        <p:nvSpPr>
          <p:cNvPr id="5" name="Content Placeholder 4">
            <a:extLst>
              <a:ext uri="{FF2B5EF4-FFF2-40B4-BE49-F238E27FC236}">
                <a16:creationId xmlns:a16="http://schemas.microsoft.com/office/drawing/2014/main" id="{F472A4CC-CE2F-4786-AF7C-D3021776F94B}"/>
              </a:ext>
            </a:extLst>
          </p:cNvPr>
          <p:cNvSpPr>
            <a:spLocks noGrp="1"/>
          </p:cNvSpPr>
          <p:nvPr>
            <p:ph sz="half" idx="1"/>
          </p:nvPr>
        </p:nvSpPr>
        <p:spPr/>
        <p:txBody>
          <a:bodyPr>
            <a:normAutofit/>
          </a:bodyPr>
          <a:lstStyle/>
          <a:p>
            <a:r>
              <a:rPr lang="en-US" dirty="0"/>
              <a:t>Written Language</a:t>
            </a:r>
          </a:p>
          <a:p>
            <a:pPr lvl="1"/>
            <a:r>
              <a:rPr lang="en-US" dirty="0"/>
              <a:t>Character Prediction</a:t>
            </a:r>
          </a:p>
          <a:p>
            <a:pPr lvl="1"/>
            <a:r>
              <a:rPr lang="en-US" dirty="0"/>
              <a:t>Machine Translation</a:t>
            </a:r>
          </a:p>
          <a:p>
            <a:r>
              <a:rPr lang="en-US" dirty="0">
                <a:solidFill>
                  <a:schemeClr val="bg1">
                    <a:lumMod val="65000"/>
                  </a:schemeClr>
                </a:solidFill>
              </a:rPr>
              <a:t>Audio</a:t>
            </a:r>
          </a:p>
          <a:p>
            <a:pPr lvl="1"/>
            <a:r>
              <a:rPr lang="en-US" dirty="0">
                <a:solidFill>
                  <a:schemeClr val="bg1">
                    <a:lumMod val="65000"/>
                  </a:schemeClr>
                </a:solidFill>
              </a:rPr>
              <a:t>Speech Processing</a:t>
            </a:r>
          </a:p>
          <a:p>
            <a:pPr lvl="1"/>
            <a:r>
              <a:rPr lang="en-US" dirty="0">
                <a:solidFill>
                  <a:schemeClr val="bg1">
                    <a:lumMod val="65000"/>
                  </a:schemeClr>
                </a:solidFill>
              </a:rPr>
              <a:t>Music Transcription</a:t>
            </a:r>
          </a:p>
          <a:p>
            <a:r>
              <a:rPr lang="en-US" dirty="0" err="1">
                <a:solidFill>
                  <a:schemeClr val="bg1">
                    <a:lumMod val="65000"/>
                  </a:schemeClr>
                </a:solidFill>
              </a:rPr>
              <a:t>Spatio</a:t>
            </a:r>
            <a:r>
              <a:rPr lang="en-US" dirty="0">
                <a:solidFill>
                  <a:schemeClr val="bg1">
                    <a:lumMod val="65000"/>
                  </a:schemeClr>
                </a:solidFill>
              </a:rPr>
              <a:t>-Temporal Data</a:t>
            </a:r>
          </a:p>
          <a:p>
            <a:pPr lvl="1"/>
            <a:r>
              <a:rPr lang="en-US" dirty="0">
                <a:solidFill>
                  <a:schemeClr val="bg1">
                    <a:lumMod val="65000"/>
                  </a:schemeClr>
                </a:solidFill>
              </a:rPr>
              <a:t>Body capture data</a:t>
            </a:r>
          </a:p>
          <a:p>
            <a:pPr lvl="1"/>
            <a:r>
              <a:rPr lang="en-US" dirty="0">
                <a:solidFill>
                  <a:schemeClr val="bg1">
                    <a:lumMod val="65000"/>
                  </a:schemeClr>
                </a:solidFill>
              </a:rPr>
              <a:t>Weather modelling</a:t>
            </a:r>
          </a:p>
          <a:p>
            <a:pPr lvl="1"/>
            <a:r>
              <a:rPr lang="en-US" dirty="0">
                <a:solidFill>
                  <a:schemeClr val="bg1">
                    <a:lumMod val="65000"/>
                  </a:schemeClr>
                </a:solidFill>
              </a:rPr>
              <a:t>Neurological Models</a:t>
            </a:r>
          </a:p>
        </p:txBody>
      </p:sp>
      <p:pic>
        <p:nvPicPr>
          <p:cNvPr id="1040" name="Picture 16">
            <a:extLst>
              <a:ext uri="{FF2B5EF4-FFF2-40B4-BE49-F238E27FC236}">
                <a16:creationId xmlns:a16="http://schemas.microsoft.com/office/drawing/2014/main" id="{92BAEFB0-016B-444C-AEE2-88246DF26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977"/>
          <a:stretch/>
        </p:blipFill>
        <p:spPr bwMode="auto">
          <a:xfrm>
            <a:off x="4775200" y="1416251"/>
            <a:ext cx="3403600" cy="209943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A659C3-C935-497D-829E-4652815C1B1E}"/>
              </a:ext>
            </a:extLst>
          </p:cNvPr>
          <p:cNvSpPr txBox="1"/>
          <p:nvPr/>
        </p:nvSpPr>
        <p:spPr>
          <a:xfrm>
            <a:off x="4559300" y="3558237"/>
            <a:ext cx="4152900" cy="461665"/>
          </a:xfrm>
          <a:prstGeom prst="rect">
            <a:avLst/>
          </a:prstGeom>
          <a:noFill/>
        </p:spPr>
        <p:txBody>
          <a:bodyPr wrap="square" rtlCol="0">
            <a:spAutoFit/>
          </a:bodyPr>
          <a:lstStyle/>
          <a:p>
            <a:r>
              <a:rPr lang="en-US" sz="2400" dirty="0"/>
              <a:t>Language Modelling/Prediction</a:t>
            </a:r>
          </a:p>
        </p:txBody>
      </p:sp>
      <p:grpSp>
        <p:nvGrpSpPr>
          <p:cNvPr id="13" name="Group 12">
            <a:extLst>
              <a:ext uri="{FF2B5EF4-FFF2-40B4-BE49-F238E27FC236}">
                <a16:creationId xmlns:a16="http://schemas.microsoft.com/office/drawing/2014/main" id="{063E3EF5-7905-45DA-8002-CB24B2D12ABF}"/>
              </a:ext>
            </a:extLst>
          </p:cNvPr>
          <p:cNvGrpSpPr/>
          <p:nvPr/>
        </p:nvGrpSpPr>
        <p:grpSpPr>
          <a:xfrm>
            <a:off x="7721600" y="4299526"/>
            <a:ext cx="3949700" cy="1877437"/>
            <a:chOff x="6731000" y="4307661"/>
            <a:chExt cx="3949700" cy="1877437"/>
          </a:xfrm>
        </p:grpSpPr>
        <p:sp>
          <p:nvSpPr>
            <p:cNvPr id="24" name="TextBox 23">
              <a:extLst>
                <a:ext uri="{FF2B5EF4-FFF2-40B4-BE49-F238E27FC236}">
                  <a16:creationId xmlns:a16="http://schemas.microsoft.com/office/drawing/2014/main" id="{1B126EB0-5A74-481E-9C1D-988CFF6CCE96}"/>
                </a:ext>
              </a:extLst>
            </p:cNvPr>
            <p:cNvSpPr txBox="1"/>
            <p:nvPr/>
          </p:nvSpPr>
          <p:spPr>
            <a:xfrm>
              <a:off x="6731000" y="4307661"/>
              <a:ext cx="3949700" cy="1877437"/>
            </a:xfrm>
            <a:prstGeom prst="rect">
              <a:avLst/>
            </a:prstGeom>
            <a:noFill/>
            <a:ln w="19050">
              <a:solidFill>
                <a:schemeClr val="tx1"/>
              </a:solidFill>
            </a:ln>
          </p:spPr>
          <p:txBody>
            <a:bodyPr wrap="square">
              <a:spAutoFit/>
            </a:bodyPr>
            <a:lstStyle/>
            <a:p>
              <a:pPr algn="r" rtl="0">
                <a:spcBef>
                  <a:spcPts val="0"/>
                </a:spcBef>
                <a:spcAft>
                  <a:spcPts val="0"/>
                </a:spcAft>
              </a:pPr>
              <a:r>
                <a:rPr lang="fa-IR" sz="3600" b="0" i="0" u="none" strike="noStrike" dirty="0">
                  <a:solidFill>
                    <a:srgbClr val="000000"/>
                  </a:solidFill>
                  <a:effectLst/>
                  <a:latin typeface="Arial" panose="020B0604020202020204" pitchFamily="34" charset="0"/>
                </a:rPr>
                <a:t>هوا امروز چطوره؟</a:t>
              </a:r>
              <a:endParaRPr lang="fa-IR" sz="2000" b="0" dirty="0">
                <a:effectLst/>
              </a:endParaRPr>
            </a:p>
            <a:p>
              <a:pPr rtl="0">
                <a:spcBef>
                  <a:spcPts val="0"/>
                </a:spcBef>
                <a:spcAft>
                  <a:spcPts val="0"/>
                </a:spcAft>
              </a:pPr>
              <a:br>
                <a:rPr lang="en-US" sz="2000" b="0" dirty="0">
                  <a:effectLst/>
                </a:rPr>
              </a:br>
              <a:endParaRPr lang="en-US" sz="2000" b="0" dirty="0">
                <a:effectLst/>
              </a:endParaRPr>
            </a:p>
            <a:p>
              <a:pPr rtl="0">
                <a:spcBef>
                  <a:spcPts val="0"/>
                </a:spcBef>
                <a:spcAft>
                  <a:spcPts val="0"/>
                </a:spcAft>
              </a:pPr>
              <a:br>
                <a:rPr lang="fa-IR" sz="2000" b="0" dirty="0">
                  <a:effectLst/>
                </a:rPr>
              </a:br>
              <a:r>
                <a:rPr lang="fa-IR" sz="2000" b="0" i="0" u="none" strike="noStrike" dirty="0">
                  <a:solidFill>
                    <a:srgbClr val="000000"/>
                  </a:solidFill>
                  <a:effectLst/>
                  <a:latin typeface="Verdana" panose="020B0604030504040204" pitchFamily="34" charset="0"/>
                </a:rPr>
                <a:t>“</a:t>
              </a:r>
              <a:r>
                <a:rPr lang="en-US" sz="2000" b="0" i="0" u="none" strike="noStrike" dirty="0">
                  <a:solidFill>
                    <a:srgbClr val="000000"/>
                  </a:solidFill>
                  <a:effectLst/>
                  <a:latin typeface="Verdana" panose="020B0604030504040204" pitchFamily="34" charset="0"/>
                </a:rPr>
                <a:t>What is the weather today?”</a:t>
              </a:r>
              <a:endParaRPr lang="en-US" sz="2000" dirty="0"/>
            </a:p>
          </p:txBody>
        </p:sp>
        <p:sp>
          <p:nvSpPr>
            <p:cNvPr id="12" name="Arrow: Down 11">
              <a:extLst>
                <a:ext uri="{FF2B5EF4-FFF2-40B4-BE49-F238E27FC236}">
                  <a16:creationId xmlns:a16="http://schemas.microsoft.com/office/drawing/2014/main" id="{3B700C95-5C36-4BF6-B94D-1C94FFE71C5B}"/>
                </a:ext>
              </a:extLst>
            </p:cNvPr>
            <p:cNvSpPr/>
            <p:nvPr/>
          </p:nvSpPr>
          <p:spPr>
            <a:xfrm>
              <a:off x="8801100" y="4927600"/>
              <a:ext cx="431800" cy="831295"/>
            </a:xfrm>
            <a:prstGeom prst="down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359F7B2-A4AA-4695-B761-0C3F1B41C04F}"/>
              </a:ext>
            </a:extLst>
          </p:cNvPr>
          <p:cNvSpPr txBox="1"/>
          <p:nvPr/>
        </p:nvSpPr>
        <p:spPr>
          <a:xfrm>
            <a:off x="8394700" y="6225754"/>
            <a:ext cx="2794000" cy="461665"/>
          </a:xfrm>
          <a:prstGeom prst="rect">
            <a:avLst/>
          </a:prstGeom>
          <a:noFill/>
        </p:spPr>
        <p:txBody>
          <a:bodyPr wrap="square" rtlCol="0">
            <a:spAutoFit/>
          </a:bodyPr>
          <a:lstStyle/>
          <a:p>
            <a:r>
              <a:rPr lang="en-US" sz="2400" dirty="0"/>
              <a:t>Machine Translation</a:t>
            </a:r>
          </a:p>
        </p:txBody>
      </p:sp>
    </p:spTree>
    <p:extLst>
      <p:ext uri="{BB962C8B-B14F-4D97-AF65-F5344CB8AC3E}">
        <p14:creationId xmlns:p14="http://schemas.microsoft.com/office/powerpoint/2010/main" val="337728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EF6E79-10FD-4347-9472-8E9A8C23AAF8}"/>
              </a:ext>
            </a:extLst>
          </p:cNvPr>
          <p:cNvSpPr>
            <a:spLocks noGrp="1"/>
          </p:cNvSpPr>
          <p:nvPr>
            <p:ph type="title"/>
          </p:nvPr>
        </p:nvSpPr>
        <p:spPr/>
        <p:txBody>
          <a:bodyPr/>
          <a:lstStyle/>
          <a:p>
            <a:r>
              <a:rPr lang="en-US" dirty="0"/>
              <a:t>Example Sequential Data and Tasks</a:t>
            </a:r>
          </a:p>
        </p:txBody>
      </p:sp>
      <p:sp>
        <p:nvSpPr>
          <p:cNvPr id="5" name="Content Placeholder 4">
            <a:extLst>
              <a:ext uri="{FF2B5EF4-FFF2-40B4-BE49-F238E27FC236}">
                <a16:creationId xmlns:a16="http://schemas.microsoft.com/office/drawing/2014/main" id="{F472A4CC-CE2F-4786-AF7C-D3021776F94B}"/>
              </a:ext>
            </a:extLst>
          </p:cNvPr>
          <p:cNvSpPr>
            <a:spLocks noGrp="1"/>
          </p:cNvSpPr>
          <p:nvPr>
            <p:ph sz="half" idx="1"/>
          </p:nvPr>
        </p:nvSpPr>
        <p:spPr/>
        <p:txBody>
          <a:bodyPr>
            <a:normAutofit/>
          </a:bodyPr>
          <a:lstStyle/>
          <a:p>
            <a:r>
              <a:rPr lang="en-US" dirty="0">
                <a:solidFill>
                  <a:schemeClr val="bg1">
                    <a:lumMod val="65000"/>
                  </a:schemeClr>
                </a:solidFill>
              </a:rPr>
              <a:t>Written Language</a:t>
            </a:r>
          </a:p>
          <a:p>
            <a:pPr lvl="1"/>
            <a:r>
              <a:rPr lang="en-US" dirty="0">
                <a:solidFill>
                  <a:schemeClr val="bg1">
                    <a:lumMod val="65000"/>
                  </a:schemeClr>
                </a:solidFill>
              </a:rPr>
              <a:t>Character Prediction</a:t>
            </a:r>
          </a:p>
          <a:p>
            <a:pPr lvl="1"/>
            <a:r>
              <a:rPr lang="en-US" dirty="0">
                <a:solidFill>
                  <a:schemeClr val="bg1">
                    <a:lumMod val="65000"/>
                  </a:schemeClr>
                </a:solidFill>
              </a:rPr>
              <a:t>Machine Translation</a:t>
            </a:r>
          </a:p>
          <a:p>
            <a:r>
              <a:rPr lang="en-US" dirty="0">
                <a:solidFill>
                  <a:schemeClr val="tx1">
                    <a:lumMod val="85000"/>
                    <a:lumOff val="15000"/>
                  </a:schemeClr>
                </a:solidFill>
              </a:rPr>
              <a:t>Audio</a:t>
            </a:r>
          </a:p>
          <a:p>
            <a:pPr lvl="1"/>
            <a:r>
              <a:rPr lang="en-US" dirty="0">
                <a:solidFill>
                  <a:schemeClr val="tx1">
                    <a:lumMod val="85000"/>
                    <a:lumOff val="15000"/>
                  </a:schemeClr>
                </a:solidFill>
              </a:rPr>
              <a:t>Speech Recognition</a:t>
            </a:r>
          </a:p>
          <a:p>
            <a:pPr lvl="1"/>
            <a:r>
              <a:rPr lang="en-US" dirty="0">
                <a:solidFill>
                  <a:schemeClr val="tx1">
                    <a:lumMod val="85000"/>
                    <a:lumOff val="15000"/>
                  </a:schemeClr>
                </a:solidFill>
              </a:rPr>
              <a:t>Music Transcription</a:t>
            </a:r>
          </a:p>
          <a:p>
            <a:r>
              <a:rPr lang="en-US" dirty="0" err="1">
                <a:solidFill>
                  <a:schemeClr val="bg1">
                    <a:lumMod val="65000"/>
                  </a:schemeClr>
                </a:solidFill>
              </a:rPr>
              <a:t>Spatio</a:t>
            </a:r>
            <a:r>
              <a:rPr lang="en-US" dirty="0">
                <a:solidFill>
                  <a:schemeClr val="bg1">
                    <a:lumMod val="65000"/>
                  </a:schemeClr>
                </a:solidFill>
              </a:rPr>
              <a:t>-Temporal Data</a:t>
            </a:r>
          </a:p>
          <a:p>
            <a:pPr lvl="1"/>
            <a:r>
              <a:rPr lang="en-US" dirty="0">
                <a:solidFill>
                  <a:schemeClr val="bg1">
                    <a:lumMod val="65000"/>
                  </a:schemeClr>
                </a:solidFill>
              </a:rPr>
              <a:t>Body capture data</a:t>
            </a:r>
          </a:p>
          <a:p>
            <a:pPr lvl="1"/>
            <a:r>
              <a:rPr lang="en-US" dirty="0">
                <a:solidFill>
                  <a:schemeClr val="bg1">
                    <a:lumMod val="65000"/>
                  </a:schemeClr>
                </a:solidFill>
              </a:rPr>
              <a:t>Weather modelling</a:t>
            </a:r>
          </a:p>
          <a:p>
            <a:pPr lvl="1"/>
            <a:r>
              <a:rPr lang="en-US" dirty="0">
                <a:solidFill>
                  <a:schemeClr val="bg1">
                    <a:lumMod val="65000"/>
                  </a:schemeClr>
                </a:solidFill>
              </a:rPr>
              <a:t>Neurological Models</a:t>
            </a:r>
          </a:p>
        </p:txBody>
      </p:sp>
      <p:pic>
        <p:nvPicPr>
          <p:cNvPr id="2053" name="Picture 5">
            <a:extLst>
              <a:ext uri="{FF2B5EF4-FFF2-40B4-BE49-F238E27FC236}">
                <a16:creationId xmlns:a16="http://schemas.microsoft.com/office/drawing/2014/main" id="{7F470DA2-D1E4-4279-AC41-15B8F9F96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376" y="1491489"/>
            <a:ext cx="1423447"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A4DC9EAE-2F1D-4149-B02C-13C6E40A19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67" t="4052" r="5733" b="12550"/>
          <a:stretch/>
        </p:blipFill>
        <p:spPr bwMode="auto">
          <a:xfrm>
            <a:off x="7873999" y="1243840"/>
            <a:ext cx="3962049" cy="19288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696F0E5-4322-440B-B1A0-4F2AA283306A}"/>
              </a:ext>
            </a:extLst>
          </p:cNvPr>
          <p:cNvSpPr txBox="1"/>
          <p:nvPr/>
        </p:nvSpPr>
        <p:spPr>
          <a:xfrm>
            <a:off x="6515100" y="3064702"/>
            <a:ext cx="5181600" cy="369332"/>
          </a:xfrm>
          <a:prstGeom prst="rect">
            <a:avLst/>
          </a:prstGeom>
          <a:noFill/>
        </p:spPr>
        <p:txBody>
          <a:bodyPr wrap="square">
            <a:spAutoFit/>
          </a:bodyPr>
          <a:lstStyle/>
          <a:p>
            <a:pPr rtl="0">
              <a:spcBef>
                <a:spcPts val="0"/>
              </a:spcBef>
              <a:spcAft>
                <a:spcPts val="1600"/>
              </a:spcAft>
            </a:pPr>
            <a:r>
              <a:rPr lang="en-US" sz="1800" b="0" i="0" u="none" strike="noStrike" dirty="0">
                <a:solidFill>
                  <a:srgbClr val="000000"/>
                </a:solidFill>
                <a:effectLst/>
                <a:latin typeface="Verdana" panose="020B0604030504040204" pitchFamily="34" charset="0"/>
              </a:rPr>
              <a:t>“Hey Google, what is the weather today?“ </a:t>
            </a:r>
            <a:endParaRPr lang="en-US" dirty="0"/>
          </a:p>
        </p:txBody>
      </p:sp>
      <p:sp>
        <p:nvSpPr>
          <p:cNvPr id="17" name="Arrow: Down 16">
            <a:extLst>
              <a:ext uri="{FF2B5EF4-FFF2-40B4-BE49-F238E27FC236}">
                <a16:creationId xmlns:a16="http://schemas.microsoft.com/office/drawing/2014/main" id="{63BA4593-C795-47AE-88E9-5C3766136981}"/>
              </a:ext>
            </a:extLst>
          </p:cNvPr>
          <p:cNvSpPr/>
          <p:nvPr/>
        </p:nvSpPr>
        <p:spPr>
          <a:xfrm>
            <a:off x="9691753" y="2544002"/>
            <a:ext cx="326540" cy="628650"/>
          </a:xfrm>
          <a:prstGeom prst="down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27A435-39DF-463D-A032-C53353446E95}"/>
              </a:ext>
            </a:extLst>
          </p:cNvPr>
          <p:cNvSpPr txBox="1"/>
          <p:nvPr/>
        </p:nvSpPr>
        <p:spPr>
          <a:xfrm>
            <a:off x="8102600" y="3450850"/>
            <a:ext cx="3302000" cy="461665"/>
          </a:xfrm>
          <a:prstGeom prst="rect">
            <a:avLst/>
          </a:prstGeom>
          <a:noFill/>
        </p:spPr>
        <p:txBody>
          <a:bodyPr wrap="square">
            <a:spAutoFit/>
          </a:bodyPr>
          <a:lstStyle/>
          <a:p>
            <a:pPr rtl="0">
              <a:spcBef>
                <a:spcPts val="0"/>
              </a:spcBef>
              <a:spcAft>
                <a:spcPts val="1600"/>
              </a:spcAft>
            </a:pPr>
            <a:r>
              <a:rPr lang="en-US" sz="2400" b="0" i="0" u="none" strike="noStrike" dirty="0">
                <a:solidFill>
                  <a:srgbClr val="000000"/>
                </a:solidFill>
                <a:effectLst/>
                <a:latin typeface="Verdana" panose="020B0604030504040204" pitchFamily="34" charset="0"/>
              </a:rPr>
              <a:t>Speech Recognition</a:t>
            </a:r>
            <a:endParaRPr lang="en-US" sz="2400" dirty="0"/>
          </a:p>
        </p:txBody>
      </p:sp>
      <p:pic>
        <p:nvPicPr>
          <p:cNvPr id="6" name="Picture 5">
            <a:extLst>
              <a:ext uri="{FF2B5EF4-FFF2-40B4-BE49-F238E27FC236}">
                <a16:creationId xmlns:a16="http://schemas.microsoft.com/office/drawing/2014/main" id="{5243F437-7006-4304-8139-FD5FBC77BB08}"/>
              </a:ext>
            </a:extLst>
          </p:cNvPr>
          <p:cNvPicPr>
            <a:picLocks noChangeAspect="1"/>
          </p:cNvPicPr>
          <p:nvPr/>
        </p:nvPicPr>
        <p:blipFill>
          <a:blip r:embed="rId5"/>
          <a:stretch>
            <a:fillRect/>
          </a:stretch>
        </p:blipFill>
        <p:spPr>
          <a:xfrm>
            <a:off x="5181882" y="4047452"/>
            <a:ext cx="3682433" cy="2071368"/>
          </a:xfrm>
          <a:prstGeom prst="rect">
            <a:avLst/>
          </a:prstGeom>
        </p:spPr>
      </p:pic>
      <p:sp>
        <p:nvSpPr>
          <p:cNvPr id="21" name="TextBox 20">
            <a:extLst>
              <a:ext uri="{FF2B5EF4-FFF2-40B4-BE49-F238E27FC236}">
                <a16:creationId xmlns:a16="http://schemas.microsoft.com/office/drawing/2014/main" id="{5914F838-A853-40CC-8BC6-479B26A6DFE1}"/>
              </a:ext>
            </a:extLst>
          </p:cNvPr>
          <p:cNvSpPr txBox="1"/>
          <p:nvPr/>
        </p:nvSpPr>
        <p:spPr>
          <a:xfrm>
            <a:off x="5562315" y="6262042"/>
            <a:ext cx="3302000" cy="461665"/>
          </a:xfrm>
          <a:prstGeom prst="rect">
            <a:avLst/>
          </a:prstGeom>
          <a:noFill/>
        </p:spPr>
        <p:txBody>
          <a:bodyPr wrap="square">
            <a:spAutoFit/>
          </a:bodyPr>
          <a:lstStyle/>
          <a:p>
            <a:pPr rtl="0">
              <a:spcBef>
                <a:spcPts val="0"/>
              </a:spcBef>
              <a:spcAft>
                <a:spcPts val="1600"/>
              </a:spcAft>
            </a:pPr>
            <a:r>
              <a:rPr lang="en-US" sz="2400" b="0" i="0" u="none" strike="noStrike" dirty="0">
                <a:solidFill>
                  <a:srgbClr val="000000"/>
                </a:solidFill>
                <a:effectLst/>
                <a:latin typeface="Verdana" panose="020B0604030504040204" pitchFamily="34" charset="0"/>
              </a:rPr>
              <a:t>Music Transcription</a:t>
            </a:r>
            <a:endParaRPr lang="en-US" sz="2400" dirty="0"/>
          </a:p>
        </p:txBody>
      </p:sp>
    </p:spTree>
    <p:extLst>
      <p:ext uri="{BB962C8B-B14F-4D97-AF65-F5344CB8AC3E}">
        <p14:creationId xmlns:p14="http://schemas.microsoft.com/office/powerpoint/2010/main" val="291245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E04609-8220-49A1-9126-72C90508218B}"/>
              </a:ext>
            </a:extLst>
          </p:cNvPr>
          <p:cNvPicPr>
            <a:picLocks noChangeAspect="1"/>
          </p:cNvPicPr>
          <p:nvPr/>
        </p:nvPicPr>
        <p:blipFill>
          <a:blip r:embed="rId3"/>
          <a:stretch>
            <a:fillRect/>
          </a:stretch>
        </p:blipFill>
        <p:spPr>
          <a:xfrm>
            <a:off x="8549218" y="2148381"/>
            <a:ext cx="3289116" cy="2332037"/>
          </a:xfrm>
          <a:prstGeom prst="rect">
            <a:avLst/>
          </a:prstGeom>
        </p:spPr>
      </p:pic>
      <p:sp>
        <p:nvSpPr>
          <p:cNvPr id="4" name="Title 3">
            <a:extLst>
              <a:ext uri="{FF2B5EF4-FFF2-40B4-BE49-F238E27FC236}">
                <a16:creationId xmlns:a16="http://schemas.microsoft.com/office/drawing/2014/main" id="{DAEF6E79-10FD-4347-9472-8E9A8C23AAF8}"/>
              </a:ext>
            </a:extLst>
          </p:cNvPr>
          <p:cNvSpPr>
            <a:spLocks noGrp="1"/>
          </p:cNvSpPr>
          <p:nvPr>
            <p:ph type="title"/>
          </p:nvPr>
        </p:nvSpPr>
        <p:spPr/>
        <p:txBody>
          <a:bodyPr/>
          <a:lstStyle/>
          <a:p>
            <a:r>
              <a:rPr lang="en-US" dirty="0"/>
              <a:t>Example Sequential Data and Tasks</a:t>
            </a:r>
          </a:p>
        </p:txBody>
      </p:sp>
      <p:sp>
        <p:nvSpPr>
          <p:cNvPr id="5" name="Content Placeholder 4">
            <a:extLst>
              <a:ext uri="{FF2B5EF4-FFF2-40B4-BE49-F238E27FC236}">
                <a16:creationId xmlns:a16="http://schemas.microsoft.com/office/drawing/2014/main" id="{F472A4CC-CE2F-4786-AF7C-D3021776F94B}"/>
              </a:ext>
            </a:extLst>
          </p:cNvPr>
          <p:cNvSpPr>
            <a:spLocks noGrp="1"/>
          </p:cNvSpPr>
          <p:nvPr>
            <p:ph sz="half" idx="1"/>
          </p:nvPr>
        </p:nvSpPr>
        <p:spPr>
          <a:xfrm>
            <a:off x="838200" y="1825625"/>
            <a:ext cx="3878388" cy="4351338"/>
          </a:xfrm>
        </p:spPr>
        <p:txBody>
          <a:bodyPr>
            <a:normAutofit/>
          </a:bodyPr>
          <a:lstStyle/>
          <a:p>
            <a:r>
              <a:rPr lang="en-US" dirty="0">
                <a:solidFill>
                  <a:schemeClr val="bg1">
                    <a:lumMod val="65000"/>
                  </a:schemeClr>
                </a:solidFill>
              </a:rPr>
              <a:t>Written Language</a:t>
            </a:r>
          </a:p>
          <a:p>
            <a:pPr lvl="1"/>
            <a:r>
              <a:rPr lang="en-US" dirty="0">
                <a:solidFill>
                  <a:schemeClr val="bg1">
                    <a:lumMod val="65000"/>
                  </a:schemeClr>
                </a:solidFill>
              </a:rPr>
              <a:t>Character Prediction</a:t>
            </a:r>
          </a:p>
          <a:p>
            <a:pPr lvl="1"/>
            <a:r>
              <a:rPr lang="en-US" dirty="0">
                <a:solidFill>
                  <a:schemeClr val="bg1">
                    <a:lumMod val="65000"/>
                  </a:schemeClr>
                </a:solidFill>
              </a:rPr>
              <a:t>Machine Translation</a:t>
            </a:r>
          </a:p>
          <a:p>
            <a:r>
              <a:rPr lang="en-US" dirty="0">
                <a:solidFill>
                  <a:schemeClr val="bg1">
                    <a:lumMod val="65000"/>
                  </a:schemeClr>
                </a:solidFill>
              </a:rPr>
              <a:t>Audio</a:t>
            </a:r>
          </a:p>
          <a:p>
            <a:pPr lvl="1"/>
            <a:r>
              <a:rPr lang="en-US" dirty="0">
                <a:solidFill>
                  <a:schemeClr val="bg1">
                    <a:lumMod val="65000"/>
                  </a:schemeClr>
                </a:solidFill>
              </a:rPr>
              <a:t>Speech Recognition</a:t>
            </a:r>
          </a:p>
          <a:p>
            <a:pPr lvl="1"/>
            <a:r>
              <a:rPr lang="en-US" dirty="0">
                <a:solidFill>
                  <a:schemeClr val="bg1">
                    <a:lumMod val="65000"/>
                  </a:schemeClr>
                </a:solidFill>
              </a:rPr>
              <a:t>Music Transcription</a:t>
            </a:r>
          </a:p>
          <a:p>
            <a:r>
              <a:rPr lang="en-US" dirty="0" err="1"/>
              <a:t>Spatio</a:t>
            </a:r>
            <a:r>
              <a:rPr lang="en-US" dirty="0"/>
              <a:t>-Temporal Data</a:t>
            </a:r>
          </a:p>
          <a:p>
            <a:pPr lvl="1"/>
            <a:r>
              <a:rPr lang="en-US" dirty="0"/>
              <a:t>Body capture data</a:t>
            </a:r>
          </a:p>
          <a:p>
            <a:pPr lvl="1"/>
            <a:r>
              <a:rPr lang="en-US" dirty="0"/>
              <a:t>Weather modelling</a:t>
            </a:r>
          </a:p>
          <a:p>
            <a:pPr lvl="1"/>
            <a:r>
              <a:rPr lang="en-US" dirty="0"/>
              <a:t>Neurological Data</a:t>
            </a:r>
          </a:p>
        </p:txBody>
      </p:sp>
      <p:pic>
        <p:nvPicPr>
          <p:cNvPr id="3074" name="Picture 2">
            <a:extLst>
              <a:ext uri="{FF2B5EF4-FFF2-40B4-BE49-F238E27FC236}">
                <a16:creationId xmlns:a16="http://schemas.microsoft.com/office/drawing/2014/main" id="{AB12EE83-A965-4FA0-BDCB-1BED6035B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105" y="1422894"/>
            <a:ext cx="2868082" cy="21510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2D0BC7-2310-4639-9EA0-8A949C19C009}"/>
              </a:ext>
            </a:extLst>
          </p:cNvPr>
          <p:cNvSpPr txBox="1"/>
          <p:nvPr/>
        </p:nvSpPr>
        <p:spPr>
          <a:xfrm>
            <a:off x="4642118" y="3564224"/>
            <a:ext cx="3438055" cy="461665"/>
          </a:xfrm>
          <a:prstGeom prst="rect">
            <a:avLst/>
          </a:prstGeom>
          <a:noFill/>
        </p:spPr>
        <p:txBody>
          <a:bodyPr wrap="square">
            <a:spAutoFit/>
          </a:bodyPr>
          <a:lstStyle/>
          <a:p>
            <a:pPr rtl="0">
              <a:spcBef>
                <a:spcPts val="0"/>
              </a:spcBef>
              <a:spcAft>
                <a:spcPts val="1600"/>
              </a:spcAft>
            </a:pPr>
            <a:r>
              <a:rPr lang="en-US" sz="2400" b="0" i="0" u="none" strike="noStrike" dirty="0">
                <a:solidFill>
                  <a:srgbClr val="000000"/>
                </a:solidFill>
                <a:effectLst/>
                <a:latin typeface="Verdana" panose="020B0604030504040204" pitchFamily="34" charset="0"/>
              </a:rPr>
              <a:t>Body Motion Capture</a:t>
            </a:r>
            <a:endParaRPr lang="en-US" sz="2400" dirty="0"/>
          </a:p>
        </p:txBody>
      </p:sp>
      <p:pic>
        <p:nvPicPr>
          <p:cNvPr id="3076" name="Picture 4">
            <a:extLst>
              <a:ext uri="{FF2B5EF4-FFF2-40B4-BE49-F238E27FC236}">
                <a16:creationId xmlns:a16="http://schemas.microsoft.com/office/drawing/2014/main" id="{B0591FC4-921E-4930-B14E-E4F1424BB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3776" y="848368"/>
            <a:ext cx="1958229" cy="1879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86171B0-7724-44F3-9357-952577934F18}"/>
              </a:ext>
            </a:extLst>
          </p:cNvPr>
          <p:cNvSpPr txBox="1"/>
          <p:nvPr/>
        </p:nvSpPr>
        <p:spPr>
          <a:xfrm>
            <a:off x="9019118" y="4480418"/>
            <a:ext cx="2334682" cy="461665"/>
          </a:xfrm>
          <a:prstGeom prst="rect">
            <a:avLst/>
          </a:prstGeom>
          <a:noFill/>
        </p:spPr>
        <p:txBody>
          <a:bodyPr wrap="square">
            <a:spAutoFit/>
          </a:bodyPr>
          <a:lstStyle/>
          <a:p>
            <a:pPr rtl="0">
              <a:spcBef>
                <a:spcPts val="0"/>
              </a:spcBef>
              <a:spcAft>
                <a:spcPts val="1600"/>
              </a:spcAft>
            </a:pPr>
            <a:r>
              <a:rPr lang="en-US" sz="2400" dirty="0">
                <a:solidFill>
                  <a:srgbClr val="000000"/>
                </a:solidFill>
                <a:latin typeface="Verdana" panose="020B0604030504040204" pitchFamily="34" charset="0"/>
              </a:rPr>
              <a:t>Brain Activity</a:t>
            </a:r>
            <a:endParaRPr lang="en-US" sz="2400" dirty="0"/>
          </a:p>
        </p:txBody>
      </p:sp>
      <p:pic>
        <p:nvPicPr>
          <p:cNvPr id="3078" name="Picture 6" descr="Advanced Use of Recurrent Neural Networks: Part 1 | by Jon C-137 | Medium">
            <a:extLst>
              <a:ext uri="{FF2B5EF4-FFF2-40B4-BE49-F238E27FC236}">
                <a16:creationId xmlns:a16="http://schemas.microsoft.com/office/drawing/2014/main" id="{A62E015C-4ACB-4FB4-B58E-FCC480E01AF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48616" y="4126106"/>
            <a:ext cx="3038474" cy="2246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F909C23-48A8-4782-B61E-90598AABD35E}"/>
              </a:ext>
            </a:extLst>
          </p:cNvPr>
          <p:cNvSpPr txBox="1"/>
          <p:nvPr/>
        </p:nvSpPr>
        <p:spPr>
          <a:xfrm>
            <a:off x="5280792" y="6361092"/>
            <a:ext cx="3302000" cy="461665"/>
          </a:xfrm>
          <a:prstGeom prst="rect">
            <a:avLst/>
          </a:prstGeom>
          <a:noFill/>
        </p:spPr>
        <p:txBody>
          <a:bodyPr wrap="square">
            <a:spAutoFit/>
          </a:bodyPr>
          <a:lstStyle/>
          <a:p>
            <a:pPr rtl="0">
              <a:spcBef>
                <a:spcPts val="0"/>
              </a:spcBef>
              <a:spcAft>
                <a:spcPts val="1600"/>
              </a:spcAft>
            </a:pPr>
            <a:r>
              <a:rPr lang="en-US" sz="2400" b="0" i="0" u="none" strike="noStrike" dirty="0">
                <a:solidFill>
                  <a:srgbClr val="000000"/>
                </a:solidFill>
                <a:effectLst/>
                <a:latin typeface="Verdana" panose="020B0604030504040204" pitchFamily="34" charset="0"/>
              </a:rPr>
              <a:t>Weather Modelling</a:t>
            </a:r>
            <a:endParaRPr lang="en-US" sz="2400" dirty="0"/>
          </a:p>
        </p:txBody>
      </p:sp>
    </p:spTree>
    <p:extLst>
      <p:ext uri="{BB962C8B-B14F-4D97-AF65-F5344CB8AC3E}">
        <p14:creationId xmlns:p14="http://schemas.microsoft.com/office/powerpoint/2010/main" val="183810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2EE9-9B3B-44B7-8676-AE1318CAA735}"/>
              </a:ext>
            </a:extLst>
          </p:cNvPr>
          <p:cNvSpPr>
            <a:spLocks noGrp="1"/>
          </p:cNvSpPr>
          <p:nvPr>
            <p:ph type="title"/>
          </p:nvPr>
        </p:nvSpPr>
        <p:spPr/>
        <p:txBody>
          <a:bodyPr/>
          <a:lstStyle/>
          <a:p>
            <a:r>
              <a:rPr lang="en-US" dirty="0"/>
              <a:t>Features of Sequential Data</a:t>
            </a:r>
          </a:p>
        </p:txBody>
      </p:sp>
      <p:sp>
        <p:nvSpPr>
          <p:cNvPr id="3" name="Content Placeholder 2">
            <a:extLst>
              <a:ext uri="{FF2B5EF4-FFF2-40B4-BE49-F238E27FC236}">
                <a16:creationId xmlns:a16="http://schemas.microsoft.com/office/drawing/2014/main" id="{FA8AFBAF-0D8F-4B45-9E4E-0EBDAEA56F10}"/>
              </a:ext>
            </a:extLst>
          </p:cNvPr>
          <p:cNvSpPr>
            <a:spLocks noGrp="1"/>
          </p:cNvSpPr>
          <p:nvPr>
            <p:ph sz="half" idx="1"/>
          </p:nvPr>
        </p:nvSpPr>
        <p:spPr/>
        <p:txBody>
          <a:bodyPr/>
          <a:lstStyle/>
          <a:p>
            <a:r>
              <a:rPr lang="en-US" dirty="0"/>
              <a:t>Order matters</a:t>
            </a:r>
          </a:p>
          <a:p>
            <a:pPr lvl="1"/>
            <a:r>
              <a:rPr lang="en-US" dirty="0"/>
              <a:t>Unlike a group of vectors, the order in which data appear in sequential data is important</a:t>
            </a:r>
          </a:p>
          <a:p>
            <a:r>
              <a:rPr lang="en-US" dirty="0"/>
              <a:t>Variable length</a:t>
            </a:r>
          </a:p>
          <a:p>
            <a:pPr lvl="1"/>
            <a:r>
              <a:rPr lang="en-US" dirty="0"/>
              <a:t>Measurements are not always captured over the same number of time-steps</a:t>
            </a:r>
          </a:p>
          <a:p>
            <a:r>
              <a:rPr lang="en-US" dirty="0"/>
              <a:t>Temporal dependence</a:t>
            </a:r>
          </a:p>
          <a:p>
            <a:pPr lvl="1"/>
            <a:r>
              <a:rPr lang="en-US" dirty="0"/>
              <a:t>Previous data values usually has impact on current value</a:t>
            </a:r>
          </a:p>
        </p:txBody>
      </p:sp>
      <p:pic>
        <p:nvPicPr>
          <p:cNvPr id="5" name="Content Placeholder 4">
            <a:extLst>
              <a:ext uri="{FF2B5EF4-FFF2-40B4-BE49-F238E27FC236}">
                <a16:creationId xmlns:a16="http://schemas.microsoft.com/office/drawing/2014/main" id="{8B6FB605-EADE-4C52-8E53-FBF8DA9733B4}"/>
              </a:ext>
            </a:extLst>
          </p:cNvPr>
          <p:cNvPicPr>
            <a:picLocks noGrp="1" noChangeAspect="1"/>
          </p:cNvPicPr>
          <p:nvPr>
            <p:ph sz="half" idx="2"/>
          </p:nvPr>
        </p:nvPicPr>
        <p:blipFill>
          <a:blip r:embed="rId3"/>
          <a:stretch>
            <a:fillRect/>
          </a:stretch>
        </p:blipFill>
        <p:spPr>
          <a:xfrm>
            <a:off x="6172202" y="1825625"/>
            <a:ext cx="5602287" cy="3728067"/>
          </a:xfrm>
          <a:prstGeom prst="rect">
            <a:avLst/>
          </a:prstGeom>
        </p:spPr>
      </p:pic>
    </p:spTree>
    <p:extLst>
      <p:ext uri="{BB962C8B-B14F-4D97-AF65-F5344CB8AC3E}">
        <p14:creationId xmlns:p14="http://schemas.microsoft.com/office/powerpoint/2010/main" val="101617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5D86B-EDFB-4B4B-A0F6-13071F19AFB8}"/>
              </a:ext>
            </a:extLst>
          </p:cNvPr>
          <p:cNvSpPr>
            <a:spLocks noGrp="1"/>
          </p:cNvSpPr>
          <p:nvPr>
            <p:ph type="title"/>
          </p:nvPr>
        </p:nvSpPr>
        <p:spPr/>
        <p:txBody>
          <a:bodyPr/>
          <a:lstStyle/>
          <a:p>
            <a:r>
              <a:rPr lang="en-US" dirty="0"/>
              <a:t>Recurrent Neural Networks</a:t>
            </a:r>
          </a:p>
        </p:txBody>
      </p:sp>
      <p:sp>
        <p:nvSpPr>
          <p:cNvPr id="5" name="Text Placeholder 4">
            <a:extLst>
              <a:ext uri="{FF2B5EF4-FFF2-40B4-BE49-F238E27FC236}">
                <a16:creationId xmlns:a16="http://schemas.microsoft.com/office/drawing/2014/main" id="{5DCF1716-83A9-4877-8BB7-6C700954DF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4682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110FBA-B8D8-4990-900B-533263D953F5}"/>
              </a:ext>
            </a:extLst>
          </p:cNvPr>
          <p:cNvSpPr>
            <a:spLocks noGrp="1"/>
          </p:cNvSpPr>
          <p:nvPr>
            <p:ph type="title"/>
          </p:nvPr>
        </p:nvSpPr>
        <p:spPr/>
        <p:txBody>
          <a:bodyPr/>
          <a:lstStyle/>
          <a:p>
            <a:r>
              <a:rPr lang="en-US" dirty="0"/>
              <a:t>RNN Setup</a:t>
            </a:r>
          </a:p>
        </p:txBody>
      </p:sp>
      <p:sp>
        <p:nvSpPr>
          <p:cNvPr id="5" name="Content Placeholder 4">
            <a:extLst>
              <a:ext uri="{FF2B5EF4-FFF2-40B4-BE49-F238E27FC236}">
                <a16:creationId xmlns:a16="http://schemas.microsoft.com/office/drawing/2014/main" id="{B82A6EED-2E93-4363-8D16-BC9AEFC6379C}"/>
              </a:ext>
            </a:extLst>
          </p:cNvPr>
          <p:cNvSpPr>
            <a:spLocks noGrp="1"/>
          </p:cNvSpPr>
          <p:nvPr>
            <p:ph sz="half" idx="1"/>
          </p:nvPr>
        </p:nvSpPr>
        <p:spPr>
          <a:xfrm>
            <a:off x="838200" y="1825625"/>
            <a:ext cx="3975100" cy="4351338"/>
          </a:xfrm>
        </p:spPr>
        <p:txBody>
          <a:bodyPr/>
          <a:lstStyle/>
          <a:p>
            <a:r>
              <a:rPr lang="en-US" dirty="0"/>
              <a:t>Processes input (x) at each step using shared parameters (A)</a:t>
            </a:r>
          </a:p>
          <a:p>
            <a:r>
              <a:rPr lang="en-US" dirty="0"/>
              <a:t>Retains memory by evolving the hidden state (h) as a function of input</a:t>
            </a:r>
          </a:p>
          <a:p>
            <a:endParaRPr lang="en-US" dirty="0"/>
          </a:p>
        </p:txBody>
      </p:sp>
      <p:pic>
        <p:nvPicPr>
          <p:cNvPr id="4098" name="Picture 2" descr="Understanding LSTM Networks -- colah's blog">
            <a:extLst>
              <a:ext uri="{FF2B5EF4-FFF2-40B4-BE49-F238E27FC236}">
                <a16:creationId xmlns:a16="http://schemas.microsoft.com/office/drawing/2014/main" id="{67121886-F145-49F1-A0DF-A74D7C6636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89500" y="2519690"/>
            <a:ext cx="6921500" cy="1818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ABF039-9CE8-41AA-B2FC-CDD31A89BC28}"/>
              </a:ext>
            </a:extLst>
          </p:cNvPr>
          <p:cNvSpPr txBox="1"/>
          <p:nvPr/>
        </p:nvSpPr>
        <p:spPr>
          <a:xfrm>
            <a:off x="8978900" y="6292820"/>
            <a:ext cx="3340100" cy="400110"/>
          </a:xfrm>
          <a:prstGeom prst="rect">
            <a:avLst/>
          </a:prstGeom>
          <a:noFill/>
        </p:spPr>
        <p:txBody>
          <a:bodyPr wrap="square" rtlCol="0">
            <a:spAutoFit/>
          </a:bodyPr>
          <a:lstStyle/>
          <a:p>
            <a:r>
              <a:rPr lang="en-US" sz="2000" dirty="0"/>
              <a:t>Image Source: </a:t>
            </a:r>
            <a:r>
              <a:rPr lang="en-US" sz="2000" dirty="0">
                <a:hlinkClick r:id="rId4"/>
              </a:rPr>
              <a:t>Colah’s Blog</a:t>
            </a:r>
            <a:endParaRPr lang="en-US" sz="2000" dirty="0"/>
          </a:p>
        </p:txBody>
      </p:sp>
    </p:spTree>
    <p:extLst>
      <p:ext uri="{BB962C8B-B14F-4D97-AF65-F5344CB8AC3E}">
        <p14:creationId xmlns:p14="http://schemas.microsoft.com/office/powerpoint/2010/main" val="1108031798"/>
      </p:ext>
    </p:extLst>
  </p:cSld>
  <p:clrMapOvr>
    <a:masterClrMapping/>
  </p:clrMapOvr>
</p:sld>
</file>

<file path=ppt/theme/theme1.xml><?xml version="1.0" encoding="utf-8"?>
<a:theme xmlns:a="http://schemas.openxmlformats.org/drawingml/2006/main" name="Lab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Theme" id="{22E96377-E8C9-4C30-8DBD-F1F48DF89104}" vid="{1B4E0315-82D2-4923-BCDA-1C8CEDA2E2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Theme</Template>
  <TotalTime>1516</TotalTime>
  <Words>3836</Words>
  <Application>Microsoft Office PowerPoint</Application>
  <PresentationFormat>Widescreen</PresentationFormat>
  <Paragraphs>367</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Consolas</vt:lpstr>
      <vt:lpstr>Verdana</vt:lpstr>
      <vt:lpstr>Lab Theme</vt:lpstr>
      <vt:lpstr>Lab 5: Introduction to RNNs</vt:lpstr>
      <vt:lpstr>Outline</vt:lpstr>
      <vt:lpstr>Sequential Data</vt:lpstr>
      <vt:lpstr>Example Sequential Data and Tasks</vt:lpstr>
      <vt:lpstr>Example Sequential Data and Tasks</vt:lpstr>
      <vt:lpstr>Example Sequential Data and Tasks</vt:lpstr>
      <vt:lpstr>Features of Sequential Data</vt:lpstr>
      <vt:lpstr>Recurrent Neural Networks</vt:lpstr>
      <vt:lpstr>RNN Setup</vt:lpstr>
      <vt:lpstr>RNN Setup</vt:lpstr>
      <vt:lpstr>RNN Implementation</vt:lpstr>
      <vt:lpstr>RNN Implementation</vt:lpstr>
      <vt:lpstr>RNN Implementation</vt:lpstr>
      <vt:lpstr>RNN Implementation</vt:lpstr>
      <vt:lpstr>RNN Implementation</vt:lpstr>
      <vt:lpstr>RNN Usage</vt:lpstr>
      <vt:lpstr>RNN Usage</vt:lpstr>
      <vt:lpstr>RNN Usage</vt:lpstr>
      <vt:lpstr>RNN Usage</vt:lpstr>
      <vt:lpstr>RNN Problem Types</vt:lpstr>
      <vt:lpstr>RNN Problem Types</vt:lpstr>
      <vt:lpstr>RNN Problem Types</vt:lpstr>
      <vt:lpstr>RNN Problem Types</vt:lpstr>
      <vt:lpstr>RNN Problem Types</vt:lpstr>
      <vt:lpstr>RNN Challenges</vt:lpstr>
      <vt:lpstr>Vanishing and Exploding Gradient</vt:lpstr>
      <vt:lpstr>Vanishing and Exploding Gradient</vt:lpstr>
      <vt:lpstr>Sensitivity to Initialization </vt:lpstr>
      <vt:lpstr>Initialization Distributions in PyTorch</vt:lpstr>
      <vt:lpstr>Example: Sine Wave Generation</vt:lpstr>
      <vt:lpstr>Problem setup</vt:lpstr>
      <vt:lpstr>Model Definition</vt:lpstr>
      <vt:lpstr>Teacher Forcing</vt:lpstr>
      <vt:lpstr>Training</vt:lpstr>
      <vt:lpstr>Results- Predictions</vt:lpstr>
      <vt:lpstr>Assignment: Cosine Wave Generation</vt:lpstr>
      <vt:lpstr>Assignment Details</vt:lpstr>
      <vt:lpstr>Evaluation</vt:lpstr>
      <vt:lpstr>Evaluation Detail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5: Introduction to RNNs</dc:title>
  <dc:creator>Ryan Vogt</dc:creator>
  <cp:lastModifiedBy>Ryan Vogt</cp:lastModifiedBy>
  <cp:revision>43</cp:revision>
  <dcterms:created xsi:type="dcterms:W3CDTF">2021-03-19T23:04:37Z</dcterms:created>
  <dcterms:modified xsi:type="dcterms:W3CDTF">2021-03-22T19:28:32Z</dcterms:modified>
</cp:coreProperties>
</file>